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
  </p:notesMasterIdLst>
  <p:handoutMasterIdLst>
    <p:handoutMasterId r:id="rId5"/>
  </p:handoutMasterIdLst>
  <p:sldIdLst>
    <p:sldId id="256" r:id="rId2"/>
    <p:sldId id="257" r:id="rId3"/>
  </p:sldIdLst>
  <p:sldSz cx="7775575" cy="10044113"/>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4" userDrawn="1">
          <p15:clr>
            <a:srgbClr val="A4A3A4"/>
          </p15:clr>
        </p15:guide>
        <p15:guide id="2" pos="244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552" autoAdjust="0"/>
  </p:normalViewPr>
  <p:slideViewPr>
    <p:cSldViewPr snapToGrid="0">
      <p:cViewPr varScale="1">
        <p:scale>
          <a:sx n="77" d="100"/>
          <a:sy n="77" d="100"/>
        </p:scale>
        <p:origin x="2832" y="78"/>
      </p:cViewPr>
      <p:guideLst>
        <p:guide orient="horz" pos="3164"/>
        <p:guide pos="2449"/>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9" d="100"/>
          <a:sy n="89" d="100"/>
        </p:scale>
        <p:origin x="371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s-MX" dirty="0"/>
          </a:p>
        </p:txBody>
      </p:sp>
      <p:sp>
        <p:nvSpPr>
          <p:cNvPr id="3" name="Marcador de fecha 2"/>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8EA989B5-FA36-4EB4-B590-6C8DF60F8D1A}" type="datetimeFigureOut">
              <a:rPr lang="es-MX" smtClean="0"/>
              <a:t>04/07/2018</a:t>
            </a:fld>
            <a:endParaRPr lang="es-MX" dirty="0"/>
          </a:p>
        </p:txBody>
      </p:sp>
      <p:sp>
        <p:nvSpPr>
          <p:cNvPr id="4" name="Marcador de pie de página 3"/>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s-MX" dirty="0"/>
          </a:p>
        </p:txBody>
      </p:sp>
      <p:sp>
        <p:nvSpPr>
          <p:cNvPr id="5" name="Marcador de número de diapositiva 4"/>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EF26526B-A433-45FA-97CE-9460B14E7D08}" type="slidenum">
              <a:rPr lang="es-MX" smtClean="0"/>
              <a:t>‹Nº›</a:t>
            </a:fld>
            <a:endParaRPr lang="es-MX" dirty="0"/>
          </a:p>
        </p:txBody>
      </p:sp>
    </p:spTree>
    <p:extLst>
      <p:ext uri="{BB962C8B-B14F-4D97-AF65-F5344CB8AC3E}">
        <p14:creationId xmlns:p14="http://schemas.microsoft.com/office/powerpoint/2010/main" val="1675460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s-MX" dirty="0"/>
          </a:p>
        </p:txBody>
      </p:sp>
      <p:sp>
        <p:nvSpPr>
          <p:cNvPr id="3" name="Marcador de fecha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F29DFADB-25A1-4996-B9F2-E13ED9EF807C}" type="datetimeFigureOut">
              <a:rPr lang="es-MX" smtClean="0"/>
              <a:t>04/07/2018</a:t>
            </a:fld>
            <a:endParaRPr lang="es-MX" dirty="0"/>
          </a:p>
        </p:txBody>
      </p:sp>
      <p:sp>
        <p:nvSpPr>
          <p:cNvPr id="4" name="Marcador de imagen de diapositiva 3"/>
          <p:cNvSpPr>
            <a:spLocks noGrp="1" noRot="1" noChangeAspect="1"/>
          </p:cNvSpPr>
          <p:nvPr>
            <p:ph type="sldImg" idx="2"/>
          </p:nvPr>
        </p:nvSpPr>
        <p:spPr>
          <a:xfrm>
            <a:off x="2325688" y="1173163"/>
            <a:ext cx="2451100" cy="3168650"/>
          </a:xfrm>
          <a:prstGeom prst="rect">
            <a:avLst/>
          </a:prstGeom>
          <a:noFill/>
          <a:ln w="12700">
            <a:solidFill>
              <a:prstClr val="black"/>
            </a:solidFill>
          </a:ln>
        </p:spPr>
        <p:txBody>
          <a:bodyPr vert="horz" lIns="94229" tIns="47114" rIns="94229" bIns="47114" rtlCol="0" anchor="ctr"/>
          <a:lstStyle/>
          <a:p>
            <a:endParaRPr lang="es-MX" dirty="0"/>
          </a:p>
        </p:txBody>
      </p:sp>
      <p:sp>
        <p:nvSpPr>
          <p:cNvPr id="5" name="Marcador de notas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44685B3B-500D-48D4-BA21-3CDCFEEFE9CA}" type="slidenum">
              <a:rPr lang="es-MX" smtClean="0"/>
              <a:t>‹Nº›</a:t>
            </a:fld>
            <a:endParaRPr lang="es-MX" dirty="0"/>
          </a:p>
        </p:txBody>
      </p:sp>
    </p:spTree>
    <p:extLst>
      <p:ext uri="{BB962C8B-B14F-4D97-AF65-F5344CB8AC3E}">
        <p14:creationId xmlns:p14="http://schemas.microsoft.com/office/powerpoint/2010/main" val="2969945950"/>
      </p:ext>
    </p:extLst>
  </p:cSld>
  <p:clrMap bg1="lt1" tx1="dk1" bg2="lt2" tx2="dk2" accent1="accent1" accent2="accent2" accent3="accent3" accent4="accent4" accent5="accent5" accent6="accent6" hlink="hlink" folHlink="folHlink"/>
  <p:notesStyle>
    <a:lvl1pPr marL="0" algn="l" defTabSz="1018184" rtl="0" eaLnBrk="1" latinLnBrk="0" hangingPunct="1">
      <a:defRPr sz="1336" kern="1200">
        <a:solidFill>
          <a:schemeClr val="tx1"/>
        </a:solidFill>
        <a:latin typeface="+mn-lt"/>
        <a:ea typeface="+mn-ea"/>
        <a:cs typeface="+mn-cs"/>
      </a:defRPr>
    </a:lvl1pPr>
    <a:lvl2pPr marL="509092" algn="l" defTabSz="1018184" rtl="0" eaLnBrk="1" latinLnBrk="0" hangingPunct="1">
      <a:defRPr sz="1336" kern="1200">
        <a:solidFill>
          <a:schemeClr val="tx1"/>
        </a:solidFill>
        <a:latin typeface="+mn-lt"/>
        <a:ea typeface="+mn-ea"/>
        <a:cs typeface="+mn-cs"/>
      </a:defRPr>
    </a:lvl2pPr>
    <a:lvl3pPr marL="1018184" algn="l" defTabSz="1018184" rtl="0" eaLnBrk="1" latinLnBrk="0" hangingPunct="1">
      <a:defRPr sz="1336" kern="1200">
        <a:solidFill>
          <a:schemeClr val="tx1"/>
        </a:solidFill>
        <a:latin typeface="+mn-lt"/>
        <a:ea typeface="+mn-ea"/>
        <a:cs typeface="+mn-cs"/>
      </a:defRPr>
    </a:lvl3pPr>
    <a:lvl4pPr marL="1527277" algn="l" defTabSz="1018184" rtl="0" eaLnBrk="1" latinLnBrk="0" hangingPunct="1">
      <a:defRPr sz="1336" kern="1200">
        <a:solidFill>
          <a:schemeClr val="tx1"/>
        </a:solidFill>
        <a:latin typeface="+mn-lt"/>
        <a:ea typeface="+mn-ea"/>
        <a:cs typeface="+mn-cs"/>
      </a:defRPr>
    </a:lvl4pPr>
    <a:lvl5pPr marL="2036369" algn="l" defTabSz="1018184" rtl="0" eaLnBrk="1" latinLnBrk="0" hangingPunct="1">
      <a:defRPr sz="1336" kern="1200">
        <a:solidFill>
          <a:schemeClr val="tx1"/>
        </a:solidFill>
        <a:latin typeface="+mn-lt"/>
        <a:ea typeface="+mn-ea"/>
        <a:cs typeface="+mn-cs"/>
      </a:defRPr>
    </a:lvl5pPr>
    <a:lvl6pPr marL="2545461" algn="l" defTabSz="1018184" rtl="0" eaLnBrk="1" latinLnBrk="0" hangingPunct="1">
      <a:defRPr sz="1336" kern="1200">
        <a:solidFill>
          <a:schemeClr val="tx1"/>
        </a:solidFill>
        <a:latin typeface="+mn-lt"/>
        <a:ea typeface="+mn-ea"/>
        <a:cs typeface="+mn-cs"/>
      </a:defRPr>
    </a:lvl6pPr>
    <a:lvl7pPr marL="3054553" algn="l" defTabSz="1018184" rtl="0" eaLnBrk="1" latinLnBrk="0" hangingPunct="1">
      <a:defRPr sz="1336" kern="1200">
        <a:solidFill>
          <a:schemeClr val="tx1"/>
        </a:solidFill>
        <a:latin typeface="+mn-lt"/>
        <a:ea typeface="+mn-ea"/>
        <a:cs typeface="+mn-cs"/>
      </a:defRPr>
    </a:lvl7pPr>
    <a:lvl8pPr marL="3563645" algn="l" defTabSz="1018184" rtl="0" eaLnBrk="1" latinLnBrk="0" hangingPunct="1">
      <a:defRPr sz="1336" kern="1200">
        <a:solidFill>
          <a:schemeClr val="tx1"/>
        </a:solidFill>
        <a:latin typeface="+mn-lt"/>
        <a:ea typeface="+mn-ea"/>
        <a:cs typeface="+mn-cs"/>
      </a:defRPr>
    </a:lvl8pPr>
    <a:lvl9pPr marL="4072738" algn="l" defTabSz="1018184" rtl="0" eaLnBrk="1" latinLnBrk="0" hangingPunct="1">
      <a:defRPr sz="133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325688" y="1173163"/>
            <a:ext cx="2451100" cy="3168650"/>
          </a:xfrm>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44685B3B-500D-48D4-BA21-3CDCFEEFE9CA}" type="slidenum">
              <a:rPr lang="es-MX" smtClean="0"/>
              <a:t>1</a:t>
            </a:fld>
            <a:endParaRPr lang="es-MX" dirty="0"/>
          </a:p>
        </p:txBody>
      </p:sp>
    </p:spTree>
    <p:extLst>
      <p:ext uri="{BB962C8B-B14F-4D97-AF65-F5344CB8AC3E}">
        <p14:creationId xmlns:p14="http://schemas.microsoft.com/office/powerpoint/2010/main" val="25717589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325688" y="1173163"/>
            <a:ext cx="2451100" cy="3168650"/>
          </a:xfrm>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10"/>
          </p:nvPr>
        </p:nvSpPr>
        <p:spPr/>
        <p:txBody>
          <a:bodyPr/>
          <a:lstStyle/>
          <a:p>
            <a:fld id="{44685B3B-500D-48D4-BA21-3CDCFEEFE9CA}" type="slidenum">
              <a:rPr lang="es-MX" smtClean="0"/>
              <a:t>2</a:t>
            </a:fld>
            <a:endParaRPr lang="es-MX" dirty="0"/>
          </a:p>
        </p:txBody>
      </p:sp>
    </p:spTree>
    <p:extLst>
      <p:ext uri="{BB962C8B-B14F-4D97-AF65-F5344CB8AC3E}">
        <p14:creationId xmlns:p14="http://schemas.microsoft.com/office/powerpoint/2010/main" val="22374691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643794"/>
            <a:ext cx="6609239" cy="3496839"/>
          </a:xfrm>
        </p:spPr>
        <p:txBody>
          <a:bodyPr anchor="b"/>
          <a:lstStyle>
            <a:lvl1pPr algn="ctr">
              <a:defRPr sz="5102"/>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971947" y="5275485"/>
            <a:ext cx="5831681" cy="2425002"/>
          </a:xfr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2D4C82FF-960B-4D1D-AE2D-BAA3D078C7F5}" type="datetimeFigureOut">
              <a:rPr lang="es-MX" smtClean="0"/>
              <a:t>04/07/2018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31F068A5-8554-4DD9-9E23-D4E079E60D87}" type="slidenum">
              <a:rPr lang="es-MX" smtClean="0"/>
              <a:t>‹Nº›</a:t>
            </a:fld>
            <a:endParaRPr lang="es-MX" dirty="0"/>
          </a:p>
        </p:txBody>
      </p:sp>
    </p:spTree>
    <p:extLst>
      <p:ext uri="{BB962C8B-B14F-4D97-AF65-F5344CB8AC3E}">
        <p14:creationId xmlns:p14="http://schemas.microsoft.com/office/powerpoint/2010/main" val="994271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D4C82FF-960B-4D1D-AE2D-BAA3D078C7F5}" type="datetimeFigureOut">
              <a:rPr lang="es-MX" smtClean="0"/>
              <a:t>04/07/2018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31F068A5-8554-4DD9-9E23-D4E079E60D87}" type="slidenum">
              <a:rPr lang="es-MX" smtClean="0"/>
              <a:t>‹Nº›</a:t>
            </a:fld>
            <a:endParaRPr lang="es-MX" dirty="0"/>
          </a:p>
        </p:txBody>
      </p:sp>
    </p:spTree>
    <p:extLst>
      <p:ext uri="{BB962C8B-B14F-4D97-AF65-F5344CB8AC3E}">
        <p14:creationId xmlns:p14="http://schemas.microsoft.com/office/powerpoint/2010/main" val="1261041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34756"/>
            <a:ext cx="1676608" cy="85119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534571" y="534756"/>
            <a:ext cx="4932630" cy="8511921"/>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D4C82FF-960B-4D1D-AE2D-BAA3D078C7F5}" type="datetimeFigureOut">
              <a:rPr lang="es-MX" smtClean="0"/>
              <a:t>04/07/2018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31F068A5-8554-4DD9-9E23-D4E079E60D87}" type="slidenum">
              <a:rPr lang="es-MX" smtClean="0"/>
              <a:t>‹Nº›</a:t>
            </a:fld>
            <a:endParaRPr lang="es-MX" dirty="0"/>
          </a:p>
        </p:txBody>
      </p:sp>
    </p:spTree>
    <p:extLst>
      <p:ext uri="{BB962C8B-B14F-4D97-AF65-F5344CB8AC3E}">
        <p14:creationId xmlns:p14="http://schemas.microsoft.com/office/powerpoint/2010/main" val="4197916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D4C82FF-960B-4D1D-AE2D-BAA3D078C7F5}" type="datetimeFigureOut">
              <a:rPr lang="es-MX" smtClean="0"/>
              <a:t>04/07/2018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31F068A5-8554-4DD9-9E23-D4E079E60D87}" type="slidenum">
              <a:rPr lang="es-MX" smtClean="0"/>
              <a:t>‹Nº›</a:t>
            </a:fld>
            <a:endParaRPr lang="es-MX" dirty="0"/>
          </a:p>
        </p:txBody>
      </p:sp>
    </p:spTree>
    <p:extLst>
      <p:ext uri="{BB962C8B-B14F-4D97-AF65-F5344CB8AC3E}">
        <p14:creationId xmlns:p14="http://schemas.microsoft.com/office/powerpoint/2010/main" val="613060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530522" y="2504056"/>
            <a:ext cx="6706433" cy="4178071"/>
          </a:xfrm>
        </p:spPr>
        <p:txBody>
          <a:bodyPr anchor="b"/>
          <a:lstStyle>
            <a:lvl1pPr>
              <a:defRPr sz="5102"/>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30522" y="6721654"/>
            <a:ext cx="6706433" cy="2197149"/>
          </a:xfr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2D4C82FF-960B-4D1D-AE2D-BAA3D078C7F5}" type="datetimeFigureOut">
              <a:rPr lang="es-MX" smtClean="0"/>
              <a:t>04/07/2018</a:t>
            </a:fld>
            <a:endParaRPr lang="es-MX" dirty="0"/>
          </a:p>
        </p:txBody>
      </p:sp>
      <p:sp>
        <p:nvSpPr>
          <p:cNvPr id="5" name="Footer Placeholder 4"/>
          <p:cNvSpPr>
            <a:spLocks noGrp="1"/>
          </p:cNvSpPr>
          <p:nvPr>
            <p:ph type="ftr" sz="quarter" idx="11"/>
          </p:nvPr>
        </p:nvSpPr>
        <p:spPr/>
        <p:txBody>
          <a:bodyPr/>
          <a:lstStyle/>
          <a:p>
            <a:endParaRPr lang="es-MX" dirty="0"/>
          </a:p>
        </p:txBody>
      </p:sp>
      <p:sp>
        <p:nvSpPr>
          <p:cNvPr id="6" name="Slide Number Placeholder 5"/>
          <p:cNvSpPr>
            <a:spLocks noGrp="1"/>
          </p:cNvSpPr>
          <p:nvPr>
            <p:ph type="sldNum" sz="quarter" idx="12"/>
          </p:nvPr>
        </p:nvSpPr>
        <p:spPr/>
        <p:txBody>
          <a:bodyPr/>
          <a:lstStyle/>
          <a:p>
            <a:fld id="{31F068A5-8554-4DD9-9E23-D4E079E60D87}" type="slidenum">
              <a:rPr lang="es-MX" smtClean="0"/>
              <a:t>‹Nº›</a:t>
            </a:fld>
            <a:endParaRPr lang="es-MX" dirty="0"/>
          </a:p>
        </p:txBody>
      </p:sp>
    </p:spTree>
    <p:extLst>
      <p:ext uri="{BB962C8B-B14F-4D97-AF65-F5344CB8AC3E}">
        <p14:creationId xmlns:p14="http://schemas.microsoft.com/office/powerpoint/2010/main" val="3182072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534571" y="2673780"/>
            <a:ext cx="3304619" cy="6372897"/>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936385" y="2673780"/>
            <a:ext cx="3304619" cy="6372897"/>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2D4C82FF-960B-4D1D-AE2D-BAA3D078C7F5}" type="datetimeFigureOut">
              <a:rPr lang="es-MX" smtClean="0"/>
              <a:t>04/07/2018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31F068A5-8554-4DD9-9E23-D4E079E60D87}" type="slidenum">
              <a:rPr lang="es-MX" smtClean="0"/>
              <a:t>‹Nº›</a:t>
            </a:fld>
            <a:endParaRPr lang="es-MX" dirty="0"/>
          </a:p>
        </p:txBody>
      </p:sp>
    </p:spTree>
    <p:extLst>
      <p:ext uri="{BB962C8B-B14F-4D97-AF65-F5344CB8AC3E}">
        <p14:creationId xmlns:p14="http://schemas.microsoft.com/office/powerpoint/2010/main" val="10657658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535584" y="534758"/>
            <a:ext cx="6706433" cy="1941398"/>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35584" y="2462203"/>
            <a:ext cx="3289432" cy="1206688"/>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es-ES" smtClean="0"/>
              <a:t>Editar el estilo de texto del patrón</a:t>
            </a:r>
          </a:p>
        </p:txBody>
      </p:sp>
      <p:sp>
        <p:nvSpPr>
          <p:cNvPr id="4" name="Content Placeholder 3"/>
          <p:cNvSpPr>
            <a:spLocks noGrp="1"/>
          </p:cNvSpPr>
          <p:nvPr>
            <p:ph sz="half" idx="2"/>
          </p:nvPr>
        </p:nvSpPr>
        <p:spPr>
          <a:xfrm>
            <a:off x="535584" y="3668891"/>
            <a:ext cx="3289432" cy="5396386"/>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3936385" y="2462203"/>
            <a:ext cx="3305632" cy="1206688"/>
          </a:xfr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es-ES" smtClean="0"/>
              <a:t>Editar el estilo de texto del patrón</a:t>
            </a:r>
          </a:p>
        </p:txBody>
      </p:sp>
      <p:sp>
        <p:nvSpPr>
          <p:cNvPr id="6" name="Content Placeholder 5"/>
          <p:cNvSpPr>
            <a:spLocks noGrp="1"/>
          </p:cNvSpPr>
          <p:nvPr>
            <p:ph sz="quarter" idx="4"/>
          </p:nvPr>
        </p:nvSpPr>
        <p:spPr>
          <a:xfrm>
            <a:off x="3936385" y="3668891"/>
            <a:ext cx="3305632" cy="5396386"/>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2D4C82FF-960B-4D1D-AE2D-BAA3D078C7F5}" type="datetimeFigureOut">
              <a:rPr lang="es-MX" smtClean="0"/>
              <a:t>04/07/2018</a:t>
            </a:fld>
            <a:endParaRPr lang="es-MX" dirty="0"/>
          </a:p>
        </p:txBody>
      </p:sp>
      <p:sp>
        <p:nvSpPr>
          <p:cNvPr id="8" name="Footer Placeholder 7"/>
          <p:cNvSpPr>
            <a:spLocks noGrp="1"/>
          </p:cNvSpPr>
          <p:nvPr>
            <p:ph type="ftr" sz="quarter" idx="11"/>
          </p:nvPr>
        </p:nvSpPr>
        <p:spPr/>
        <p:txBody>
          <a:bodyPr/>
          <a:lstStyle/>
          <a:p>
            <a:endParaRPr lang="es-MX" dirty="0"/>
          </a:p>
        </p:txBody>
      </p:sp>
      <p:sp>
        <p:nvSpPr>
          <p:cNvPr id="9" name="Slide Number Placeholder 8"/>
          <p:cNvSpPr>
            <a:spLocks noGrp="1"/>
          </p:cNvSpPr>
          <p:nvPr>
            <p:ph type="sldNum" sz="quarter" idx="12"/>
          </p:nvPr>
        </p:nvSpPr>
        <p:spPr/>
        <p:txBody>
          <a:bodyPr/>
          <a:lstStyle/>
          <a:p>
            <a:fld id="{31F068A5-8554-4DD9-9E23-D4E079E60D87}" type="slidenum">
              <a:rPr lang="es-MX" smtClean="0"/>
              <a:t>‹Nº›</a:t>
            </a:fld>
            <a:endParaRPr lang="es-MX" dirty="0"/>
          </a:p>
        </p:txBody>
      </p:sp>
    </p:spTree>
    <p:extLst>
      <p:ext uri="{BB962C8B-B14F-4D97-AF65-F5344CB8AC3E}">
        <p14:creationId xmlns:p14="http://schemas.microsoft.com/office/powerpoint/2010/main" val="655410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2D4C82FF-960B-4D1D-AE2D-BAA3D078C7F5}" type="datetimeFigureOut">
              <a:rPr lang="es-MX" smtClean="0"/>
              <a:t>04/07/2018</a:t>
            </a:fld>
            <a:endParaRPr lang="es-MX" dirty="0"/>
          </a:p>
        </p:txBody>
      </p:sp>
      <p:sp>
        <p:nvSpPr>
          <p:cNvPr id="4" name="Footer Placeholder 3"/>
          <p:cNvSpPr>
            <a:spLocks noGrp="1"/>
          </p:cNvSpPr>
          <p:nvPr>
            <p:ph type="ftr" sz="quarter" idx="11"/>
          </p:nvPr>
        </p:nvSpPr>
        <p:spPr/>
        <p:txBody>
          <a:bodyPr/>
          <a:lstStyle/>
          <a:p>
            <a:endParaRPr lang="es-MX" dirty="0"/>
          </a:p>
        </p:txBody>
      </p:sp>
      <p:sp>
        <p:nvSpPr>
          <p:cNvPr id="5" name="Slide Number Placeholder 4"/>
          <p:cNvSpPr>
            <a:spLocks noGrp="1"/>
          </p:cNvSpPr>
          <p:nvPr>
            <p:ph type="sldNum" sz="quarter" idx="12"/>
          </p:nvPr>
        </p:nvSpPr>
        <p:spPr/>
        <p:txBody>
          <a:bodyPr/>
          <a:lstStyle/>
          <a:p>
            <a:fld id="{31F068A5-8554-4DD9-9E23-D4E079E60D87}" type="slidenum">
              <a:rPr lang="es-MX" smtClean="0"/>
              <a:t>‹Nº›</a:t>
            </a:fld>
            <a:endParaRPr lang="es-MX" dirty="0"/>
          </a:p>
        </p:txBody>
      </p:sp>
    </p:spTree>
    <p:extLst>
      <p:ext uri="{BB962C8B-B14F-4D97-AF65-F5344CB8AC3E}">
        <p14:creationId xmlns:p14="http://schemas.microsoft.com/office/powerpoint/2010/main" val="985217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4C82FF-960B-4D1D-AE2D-BAA3D078C7F5}" type="datetimeFigureOut">
              <a:rPr lang="es-MX" smtClean="0"/>
              <a:t>04/07/2018</a:t>
            </a:fld>
            <a:endParaRPr lang="es-MX" dirty="0"/>
          </a:p>
        </p:txBody>
      </p:sp>
      <p:sp>
        <p:nvSpPr>
          <p:cNvPr id="3" name="Footer Placeholder 2"/>
          <p:cNvSpPr>
            <a:spLocks noGrp="1"/>
          </p:cNvSpPr>
          <p:nvPr>
            <p:ph type="ftr" sz="quarter" idx="11"/>
          </p:nvPr>
        </p:nvSpPr>
        <p:spPr/>
        <p:txBody>
          <a:bodyPr/>
          <a:lstStyle/>
          <a:p>
            <a:endParaRPr lang="es-MX" dirty="0"/>
          </a:p>
        </p:txBody>
      </p:sp>
      <p:sp>
        <p:nvSpPr>
          <p:cNvPr id="4" name="Slide Number Placeholder 3"/>
          <p:cNvSpPr>
            <a:spLocks noGrp="1"/>
          </p:cNvSpPr>
          <p:nvPr>
            <p:ph type="sldNum" sz="quarter" idx="12"/>
          </p:nvPr>
        </p:nvSpPr>
        <p:spPr/>
        <p:txBody>
          <a:bodyPr/>
          <a:lstStyle/>
          <a:p>
            <a:fld id="{31F068A5-8554-4DD9-9E23-D4E079E60D87}" type="slidenum">
              <a:rPr lang="es-MX" smtClean="0"/>
              <a:t>‹Nº›</a:t>
            </a:fld>
            <a:endParaRPr lang="es-MX" dirty="0"/>
          </a:p>
        </p:txBody>
      </p:sp>
    </p:spTree>
    <p:extLst>
      <p:ext uri="{BB962C8B-B14F-4D97-AF65-F5344CB8AC3E}">
        <p14:creationId xmlns:p14="http://schemas.microsoft.com/office/powerpoint/2010/main" val="1344984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35584" y="669608"/>
            <a:ext cx="2507825" cy="2343626"/>
          </a:xfrm>
        </p:spPr>
        <p:txBody>
          <a:bodyPr anchor="b"/>
          <a:lstStyle>
            <a:lvl1pPr>
              <a:defRPr sz="2721"/>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3305632" y="1446169"/>
            <a:ext cx="3936385" cy="7137830"/>
          </a:xfr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535584" y="3013234"/>
            <a:ext cx="2507825" cy="5582389"/>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2D4C82FF-960B-4D1D-AE2D-BAA3D078C7F5}" type="datetimeFigureOut">
              <a:rPr lang="es-MX" smtClean="0"/>
              <a:t>04/07/2018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31F068A5-8554-4DD9-9E23-D4E079E60D87}" type="slidenum">
              <a:rPr lang="es-MX" smtClean="0"/>
              <a:t>‹Nº›</a:t>
            </a:fld>
            <a:endParaRPr lang="es-MX" dirty="0"/>
          </a:p>
        </p:txBody>
      </p:sp>
    </p:spTree>
    <p:extLst>
      <p:ext uri="{BB962C8B-B14F-4D97-AF65-F5344CB8AC3E}">
        <p14:creationId xmlns:p14="http://schemas.microsoft.com/office/powerpoint/2010/main" val="24758629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535584" y="669608"/>
            <a:ext cx="2507825" cy="2343626"/>
          </a:xfrm>
        </p:spPr>
        <p:txBody>
          <a:bodyPr anchor="b"/>
          <a:lstStyle>
            <a:lvl1pPr>
              <a:defRPr sz="2721"/>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3305632" y="1446169"/>
            <a:ext cx="3936385" cy="7137830"/>
          </a:xfr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r>
              <a:rPr lang="es-ES" dirty="0" smtClean="0"/>
              <a:t>Haga clic en el icono para agregar una imagen</a:t>
            </a:r>
            <a:endParaRPr lang="en-US" dirty="0"/>
          </a:p>
        </p:txBody>
      </p:sp>
      <p:sp>
        <p:nvSpPr>
          <p:cNvPr id="4" name="Text Placeholder 3"/>
          <p:cNvSpPr>
            <a:spLocks noGrp="1"/>
          </p:cNvSpPr>
          <p:nvPr>
            <p:ph type="body" sz="half" idx="2"/>
          </p:nvPr>
        </p:nvSpPr>
        <p:spPr>
          <a:xfrm>
            <a:off x="535584" y="3013234"/>
            <a:ext cx="2507825" cy="5582389"/>
          </a:xfr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2D4C82FF-960B-4D1D-AE2D-BAA3D078C7F5}" type="datetimeFigureOut">
              <a:rPr lang="es-MX" smtClean="0"/>
              <a:t>04/07/2018</a:t>
            </a:fld>
            <a:endParaRPr lang="es-MX" dirty="0"/>
          </a:p>
        </p:txBody>
      </p:sp>
      <p:sp>
        <p:nvSpPr>
          <p:cNvPr id="6" name="Footer Placeholder 5"/>
          <p:cNvSpPr>
            <a:spLocks noGrp="1"/>
          </p:cNvSpPr>
          <p:nvPr>
            <p:ph type="ftr" sz="quarter" idx="11"/>
          </p:nvPr>
        </p:nvSpPr>
        <p:spPr/>
        <p:txBody>
          <a:bodyPr/>
          <a:lstStyle/>
          <a:p>
            <a:endParaRPr lang="es-MX" dirty="0"/>
          </a:p>
        </p:txBody>
      </p:sp>
      <p:sp>
        <p:nvSpPr>
          <p:cNvPr id="7" name="Slide Number Placeholder 6"/>
          <p:cNvSpPr>
            <a:spLocks noGrp="1"/>
          </p:cNvSpPr>
          <p:nvPr>
            <p:ph type="sldNum" sz="quarter" idx="12"/>
          </p:nvPr>
        </p:nvSpPr>
        <p:spPr/>
        <p:txBody>
          <a:bodyPr/>
          <a:lstStyle/>
          <a:p>
            <a:fld id="{31F068A5-8554-4DD9-9E23-D4E079E60D87}" type="slidenum">
              <a:rPr lang="es-MX" smtClean="0"/>
              <a:t>‹Nº›</a:t>
            </a:fld>
            <a:endParaRPr lang="es-MX" dirty="0"/>
          </a:p>
        </p:txBody>
      </p:sp>
    </p:spTree>
    <p:extLst>
      <p:ext uri="{BB962C8B-B14F-4D97-AF65-F5344CB8AC3E}">
        <p14:creationId xmlns:p14="http://schemas.microsoft.com/office/powerpoint/2010/main" val="1469588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4571" y="534758"/>
            <a:ext cx="6706433" cy="1941398"/>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534571" y="2673780"/>
            <a:ext cx="6706433" cy="6372897"/>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534571" y="9309407"/>
            <a:ext cx="1749504" cy="534756"/>
          </a:xfrm>
          <a:prstGeom prst="rect">
            <a:avLst/>
          </a:prstGeom>
        </p:spPr>
        <p:txBody>
          <a:bodyPr vert="horz" lIns="91440" tIns="45720" rIns="91440" bIns="45720" rtlCol="0" anchor="ctr"/>
          <a:lstStyle>
            <a:lvl1pPr algn="l">
              <a:defRPr sz="1020">
                <a:solidFill>
                  <a:schemeClr val="tx1">
                    <a:tint val="75000"/>
                  </a:schemeClr>
                </a:solidFill>
              </a:defRPr>
            </a:lvl1pPr>
          </a:lstStyle>
          <a:p>
            <a:fld id="{2D4C82FF-960B-4D1D-AE2D-BAA3D078C7F5}" type="datetimeFigureOut">
              <a:rPr lang="es-MX" smtClean="0"/>
              <a:t>04/07/2018</a:t>
            </a:fld>
            <a:endParaRPr lang="es-MX" dirty="0"/>
          </a:p>
        </p:txBody>
      </p:sp>
      <p:sp>
        <p:nvSpPr>
          <p:cNvPr id="5" name="Footer Placeholder 4"/>
          <p:cNvSpPr>
            <a:spLocks noGrp="1"/>
          </p:cNvSpPr>
          <p:nvPr>
            <p:ph type="ftr" sz="quarter" idx="3"/>
          </p:nvPr>
        </p:nvSpPr>
        <p:spPr>
          <a:xfrm>
            <a:off x="2575659" y="9309407"/>
            <a:ext cx="2624257" cy="534756"/>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s-MX" dirty="0"/>
          </a:p>
        </p:txBody>
      </p:sp>
      <p:sp>
        <p:nvSpPr>
          <p:cNvPr id="6" name="Slide Number Placeholder 5"/>
          <p:cNvSpPr>
            <a:spLocks noGrp="1"/>
          </p:cNvSpPr>
          <p:nvPr>
            <p:ph type="sldNum" sz="quarter" idx="4"/>
          </p:nvPr>
        </p:nvSpPr>
        <p:spPr>
          <a:xfrm>
            <a:off x="5491500" y="9309407"/>
            <a:ext cx="1749504" cy="534756"/>
          </a:xfrm>
          <a:prstGeom prst="rect">
            <a:avLst/>
          </a:prstGeom>
        </p:spPr>
        <p:txBody>
          <a:bodyPr vert="horz" lIns="91440" tIns="45720" rIns="91440" bIns="45720" rtlCol="0" anchor="ctr"/>
          <a:lstStyle>
            <a:lvl1pPr algn="r">
              <a:defRPr sz="1020">
                <a:solidFill>
                  <a:schemeClr val="tx1">
                    <a:tint val="75000"/>
                  </a:schemeClr>
                </a:solidFill>
              </a:defRPr>
            </a:lvl1pPr>
          </a:lstStyle>
          <a:p>
            <a:fld id="{31F068A5-8554-4DD9-9E23-D4E079E60D87}" type="slidenum">
              <a:rPr lang="es-MX" smtClean="0"/>
              <a:t>‹Nº›</a:t>
            </a:fld>
            <a:endParaRPr lang="es-MX" dirty="0"/>
          </a:p>
        </p:txBody>
      </p:sp>
    </p:spTree>
    <p:extLst>
      <p:ext uri="{BB962C8B-B14F-4D97-AF65-F5344CB8AC3E}">
        <p14:creationId xmlns:p14="http://schemas.microsoft.com/office/powerpoint/2010/main" val="39300482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77514" rtl="0" eaLnBrk="1" latinLnBrk="0" hangingPunct="1">
        <a:lnSpc>
          <a:spcPct val="90000"/>
        </a:lnSpc>
        <a:spcBef>
          <a:spcPct val="0"/>
        </a:spcBef>
        <a:buNone/>
        <a:defRPr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sz="1531" kern="1200">
          <a:solidFill>
            <a:schemeClr val="tx1"/>
          </a:solidFill>
          <a:latin typeface="+mn-lt"/>
          <a:ea typeface="+mn-ea"/>
          <a:cs typeface="+mn-cs"/>
        </a:defRPr>
      </a:lvl9pPr>
    </p:bodyStyle>
    <p:otherStyle>
      <a:defPPr>
        <a:defRPr lang="en-US"/>
      </a:defPPr>
      <a:lvl1pPr marL="0" algn="l" defTabSz="777514" rtl="0" eaLnBrk="1" latinLnBrk="0" hangingPunct="1">
        <a:defRPr sz="1531" kern="1200">
          <a:solidFill>
            <a:schemeClr val="tx1"/>
          </a:solidFill>
          <a:latin typeface="+mn-lt"/>
          <a:ea typeface="+mn-ea"/>
          <a:cs typeface="+mn-cs"/>
        </a:defRPr>
      </a:lvl1pPr>
      <a:lvl2pPr marL="388757" algn="l" defTabSz="777514" rtl="0" eaLnBrk="1" latinLnBrk="0" hangingPunct="1">
        <a:defRPr sz="1531" kern="1200">
          <a:solidFill>
            <a:schemeClr val="tx1"/>
          </a:solidFill>
          <a:latin typeface="+mn-lt"/>
          <a:ea typeface="+mn-ea"/>
          <a:cs typeface="+mn-cs"/>
        </a:defRPr>
      </a:lvl2pPr>
      <a:lvl3pPr marL="777514" algn="l" defTabSz="777514" rtl="0" eaLnBrk="1" latinLnBrk="0" hangingPunct="1">
        <a:defRPr sz="1531" kern="1200">
          <a:solidFill>
            <a:schemeClr val="tx1"/>
          </a:solidFill>
          <a:latin typeface="+mn-lt"/>
          <a:ea typeface="+mn-ea"/>
          <a:cs typeface="+mn-cs"/>
        </a:defRPr>
      </a:lvl3pPr>
      <a:lvl4pPr marL="1166271" algn="l" defTabSz="777514" rtl="0" eaLnBrk="1" latinLnBrk="0" hangingPunct="1">
        <a:defRPr sz="1531" kern="1200">
          <a:solidFill>
            <a:schemeClr val="tx1"/>
          </a:solidFill>
          <a:latin typeface="+mn-lt"/>
          <a:ea typeface="+mn-ea"/>
          <a:cs typeface="+mn-cs"/>
        </a:defRPr>
      </a:lvl4pPr>
      <a:lvl5pPr marL="1555029" algn="l" defTabSz="777514" rtl="0" eaLnBrk="1" latinLnBrk="0" hangingPunct="1">
        <a:defRPr sz="1531" kern="1200">
          <a:solidFill>
            <a:schemeClr val="tx1"/>
          </a:solidFill>
          <a:latin typeface="+mn-lt"/>
          <a:ea typeface="+mn-ea"/>
          <a:cs typeface="+mn-cs"/>
        </a:defRPr>
      </a:lvl5pPr>
      <a:lvl6pPr marL="1943786" algn="l" defTabSz="777514" rtl="0" eaLnBrk="1" latinLnBrk="0" hangingPunct="1">
        <a:defRPr sz="1531" kern="1200">
          <a:solidFill>
            <a:schemeClr val="tx1"/>
          </a:solidFill>
          <a:latin typeface="+mn-lt"/>
          <a:ea typeface="+mn-ea"/>
          <a:cs typeface="+mn-cs"/>
        </a:defRPr>
      </a:lvl6pPr>
      <a:lvl7pPr marL="2332543" algn="l" defTabSz="777514" rtl="0" eaLnBrk="1" latinLnBrk="0" hangingPunct="1">
        <a:defRPr sz="1531" kern="1200">
          <a:solidFill>
            <a:schemeClr val="tx1"/>
          </a:solidFill>
          <a:latin typeface="+mn-lt"/>
          <a:ea typeface="+mn-ea"/>
          <a:cs typeface="+mn-cs"/>
        </a:defRPr>
      </a:lvl7pPr>
      <a:lvl8pPr marL="2721300" algn="l" defTabSz="777514" rtl="0" eaLnBrk="1" latinLnBrk="0" hangingPunct="1">
        <a:defRPr sz="1531" kern="1200">
          <a:solidFill>
            <a:schemeClr val="tx1"/>
          </a:solidFill>
          <a:latin typeface="+mn-lt"/>
          <a:ea typeface="+mn-ea"/>
          <a:cs typeface="+mn-cs"/>
        </a:defRPr>
      </a:lvl8pPr>
      <a:lvl9pPr marL="3110057" algn="l" defTabSz="777514" rtl="0" eaLnBrk="1" latinLnBrk="0" hangingPunct="1">
        <a:defRPr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microsoft.com/office/2007/relationships/hdphoto" Target="../media/hdphoto2.wdp"/><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8.png"/><Relationship Id="rId11" Type="http://schemas.microsoft.com/office/2007/relationships/hdphoto" Target="../media/hdphoto1.wdp"/><Relationship Id="rId5" Type="http://schemas.openxmlformats.org/officeDocument/2006/relationships/image" Target="../media/image7.png"/><Relationship Id="rId10" Type="http://schemas.openxmlformats.org/officeDocument/2006/relationships/image" Target="../media/image1.png"/><Relationship Id="rId4" Type="http://schemas.openxmlformats.org/officeDocument/2006/relationships/image" Target="../media/image6.jpeg"/><Relationship Id="rId9"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Imagen 24"/>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2613501" y="1835006"/>
            <a:ext cx="4819267" cy="2267284"/>
          </a:xfrm>
          <a:prstGeom prst="rect">
            <a:avLst/>
          </a:prstGeom>
        </p:spPr>
      </p:pic>
      <p:sp>
        <p:nvSpPr>
          <p:cNvPr id="4" name="Rectángulo 3"/>
          <p:cNvSpPr/>
          <p:nvPr/>
        </p:nvSpPr>
        <p:spPr>
          <a:xfrm>
            <a:off x="181973" y="-1"/>
            <a:ext cx="2398032" cy="10044113"/>
          </a:xfrm>
          <a:prstGeom prst="rect">
            <a:avLst/>
          </a:prstGeom>
          <a:noFill/>
          <a:ln>
            <a:noFill/>
          </a:ln>
        </p:spPr>
        <p:style>
          <a:lnRef idx="0">
            <a:scrgbClr r="0" g="0" b="0"/>
          </a:lnRef>
          <a:fillRef idx="0">
            <a:scrgbClr r="0" g="0" b="0"/>
          </a:fillRef>
          <a:effectRef idx="0">
            <a:scrgbClr r="0" g="0" b="0"/>
          </a:effectRef>
          <a:fontRef idx="minor">
            <a:schemeClr val="accent1"/>
          </a:fontRef>
        </p:style>
        <p:txBody>
          <a:bodyPr rtlCol="0" anchor="ctr"/>
          <a:lstStyle/>
          <a:p>
            <a:pPr algn="ctr"/>
            <a:endParaRPr lang="es-MX" sz="2201" dirty="0"/>
          </a:p>
        </p:txBody>
      </p:sp>
      <p:sp>
        <p:nvSpPr>
          <p:cNvPr id="7" name="Rectángulo 6"/>
          <p:cNvSpPr/>
          <p:nvPr/>
        </p:nvSpPr>
        <p:spPr>
          <a:xfrm>
            <a:off x="2669739" y="-1"/>
            <a:ext cx="5009190" cy="10044113"/>
          </a:xfrm>
          <a:prstGeom prst="rect">
            <a:avLst/>
          </a:prstGeom>
          <a:noFill/>
          <a:ln>
            <a:noFill/>
          </a:ln>
        </p:spPr>
        <p:style>
          <a:lnRef idx="0">
            <a:scrgbClr r="0" g="0" b="0"/>
          </a:lnRef>
          <a:fillRef idx="0">
            <a:scrgbClr r="0" g="0" b="0"/>
          </a:fillRef>
          <a:effectRef idx="0">
            <a:scrgbClr r="0" g="0" b="0"/>
          </a:effectRef>
          <a:fontRef idx="minor">
            <a:schemeClr val="accent1"/>
          </a:fontRef>
        </p:style>
        <p:txBody>
          <a:bodyPr rtlCol="0" anchor="ctr"/>
          <a:lstStyle/>
          <a:p>
            <a:pPr algn="ctr"/>
            <a:endParaRPr lang="es-MX" sz="2201" dirty="0"/>
          </a:p>
        </p:txBody>
      </p:sp>
      <p:pic>
        <p:nvPicPr>
          <p:cNvPr id="9" name="Imagen 8"/>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245264" y="1229931"/>
            <a:ext cx="2267284" cy="2267284"/>
          </a:xfrm>
          <a:prstGeom prst="rect">
            <a:avLst/>
          </a:prstGeom>
        </p:spPr>
      </p:pic>
      <p:pic>
        <p:nvPicPr>
          <p:cNvPr id="10" name="Imagen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9884" y="263217"/>
            <a:ext cx="2724058" cy="2028555"/>
          </a:xfrm>
          <a:prstGeom prst="rect">
            <a:avLst/>
          </a:prstGeom>
        </p:spPr>
      </p:pic>
      <p:sp>
        <p:nvSpPr>
          <p:cNvPr id="11" name="CuadroTexto 10"/>
          <p:cNvSpPr txBox="1"/>
          <p:nvPr/>
        </p:nvSpPr>
        <p:spPr>
          <a:xfrm>
            <a:off x="258284" y="2538774"/>
            <a:ext cx="2229137" cy="362728"/>
          </a:xfrm>
          <a:prstGeom prst="rect">
            <a:avLst/>
          </a:prstGeom>
          <a:noFill/>
        </p:spPr>
        <p:txBody>
          <a:bodyPr wrap="square" rtlCol="0">
            <a:spAutoFit/>
          </a:bodyPr>
          <a:lstStyle/>
          <a:p>
            <a:r>
              <a:rPr lang="es-MX" sz="1757" i="1" dirty="0">
                <a:solidFill>
                  <a:schemeClr val="bg1">
                    <a:lumMod val="50000"/>
                  </a:schemeClr>
                </a:solidFill>
                <a:latin typeface="Segoe Print" panose="02000600000000000000" pitchFamily="2" charset="0"/>
              </a:rPr>
              <a:t>Suave y</a:t>
            </a:r>
            <a:r>
              <a:rPr lang="es-MX" sz="1757" i="1" dirty="0" smtClean="0">
                <a:solidFill>
                  <a:schemeClr val="bg1">
                    <a:lumMod val="50000"/>
                  </a:schemeClr>
                </a:solidFill>
                <a:latin typeface="Segoe Print" panose="02000600000000000000" pitchFamily="2" charset="0"/>
              </a:rPr>
              <a:t> </a:t>
            </a:r>
            <a:r>
              <a:rPr lang="es-MX" sz="1757" i="1" dirty="0">
                <a:solidFill>
                  <a:schemeClr val="bg1">
                    <a:lumMod val="50000"/>
                  </a:schemeClr>
                </a:solidFill>
                <a:latin typeface="Segoe Print" panose="02000600000000000000" pitchFamily="2" charset="0"/>
              </a:rPr>
              <a:t>ecológica</a:t>
            </a:r>
          </a:p>
        </p:txBody>
      </p:sp>
      <p:sp>
        <p:nvSpPr>
          <p:cNvPr id="12" name="3 CuadroTexto"/>
          <p:cNvSpPr txBox="1"/>
          <p:nvPr/>
        </p:nvSpPr>
        <p:spPr>
          <a:xfrm>
            <a:off x="141010" y="3660538"/>
            <a:ext cx="2376711" cy="1015663"/>
          </a:xfrm>
          <a:prstGeom prst="rect">
            <a:avLst/>
          </a:prstGeom>
          <a:noFill/>
        </p:spPr>
        <p:txBody>
          <a:bodyPr wrap="square" rtlCol="0">
            <a:spAutoFit/>
          </a:bodyPr>
          <a:lstStyle/>
          <a:p>
            <a:pPr algn="ctr"/>
            <a:r>
              <a:rPr lang="es-MX" sz="1000" dirty="0">
                <a:latin typeface="Adobe Devanagari" panose="02040503050201020203" pitchFamily="18" charset="0"/>
                <a:cs typeface="Adobe Devanagari" panose="02040503050201020203" pitchFamily="18" charset="0"/>
              </a:rPr>
              <a:t>*Lee cuidadosa y completamente  este manual antes de usar tu </a:t>
            </a:r>
            <a:r>
              <a:rPr lang="es-MX" sz="1000" b="1" i="1" dirty="0">
                <a:latin typeface="Adobe Devanagari" panose="02040503050201020203" pitchFamily="18" charset="0"/>
                <a:cs typeface="Adobe Devanagari" panose="02040503050201020203" pitchFamily="18" charset="0"/>
              </a:rPr>
              <a:t>önis cup</a:t>
            </a:r>
            <a:r>
              <a:rPr lang="es-MX" sz="1000" dirty="0">
                <a:latin typeface="Adobe Devanagari" panose="02040503050201020203" pitchFamily="18" charset="0"/>
                <a:cs typeface="Adobe Devanagari" panose="02040503050201020203" pitchFamily="18" charset="0"/>
              </a:rPr>
              <a:t>. Te sugerimos que lo guardes para resolver futuras dudas. Este instructivo, no reemplaza el consejo de un médico, si </a:t>
            </a:r>
            <a:r>
              <a:rPr lang="es-MX" sz="1000" dirty="0" smtClean="0">
                <a:latin typeface="Adobe Devanagari" panose="02040503050201020203" pitchFamily="18" charset="0"/>
                <a:cs typeface="Adobe Devanagari" panose="02040503050201020203" pitchFamily="18" charset="0"/>
              </a:rPr>
              <a:t>tienes </a:t>
            </a:r>
            <a:r>
              <a:rPr lang="es-MX" sz="1000" dirty="0">
                <a:latin typeface="Adobe Devanagari" panose="02040503050201020203" pitchFamily="18" charset="0"/>
                <a:cs typeface="Adobe Devanagari" panose="02040503050201020203" pitchFamily="18" charset="0"/>
              </a:rPr>
              <a:t>otras dudas, consulta a tu médico de confianza</a:t>
            </a:r>
            <a:r>
              <a:rPr lang="es-MX" sz="1000" dirty="0" smtClean="0">
                <a:latin typeface="Adobe Devanagari" panose="02040503050201020203" pitchFamily="18" charset="0"/>
                <a:cs typeface="Adobe Devanagari" panose="02040503050201020203" pitchFamily="18" charset="0"/>
              </a:rPr>
              <a:t>.*</a:t>
            </a:r>
            <a:endParaRPr lang="es-MX" sz="1000" dirty="0">
              <a:latin typeface="Adobe Devanagari" panose="02040503050201020203" pitchFamily="18" charset="0"/>
              <a:cs typeface="Adobe Devanagari" panose="02040503050201020203" pitchFamily="18" charset="0"/>
            </a:endParaRPr>
          </a:p>
        </p:txBody>
      </p:sp>
      <p:sp>
        <p:nvSpPr>
          <p:cNvPr id="13" name="CuadroTexto 12"/>
          <p:cNvSpPr txBox="1"/>
          <p:nvPr/>
        </p:nvSpPr>
        <p:spPr>
          <a:xfrm>
            <a:off x="92208" y="4635659"/>
            <a:ext cx="2528457" cy="4362733"/>
          </a:xfrm>
          <a:prstGeom prst="rect">
            <a:avLst/>
          </a:prstGeom>
          <a:noFill/>
        </p:spPr>
        <p:txBody>
          <a:bodyPr wrap="square" rtlCol="0">
            <a:spAutoFit/>
          </a:bodyPr>
          <a:lstStyle/>
          <a:p>
            <a:r>
              <a:rPr lang="es-MX" sz="1000" b="1" dirty="0">
                <a:latin typeface="Adobe Devanagari" panose="02040503050201020203" pitchFamily="18" charset="0"/>
                <a:cs typeface="Adobe Devanagari" panose="02040503050201020203" pitchFamily="18" charset="0"/>
              </a:rPr>
              <a:t>Ten en cuenta que…</a:t>
            </a:r>
          </a:p>
          <a:p>
            <a:pPr marL="313868" indent="-313868">
              <a:buFont typeface="Wingdings" panose="05000000000000000000" pitchFamily="2" charset="2"/>
              <a:buChar char="ü"/>
            </a:pPr>
            <a:r>
              <a:rPr lang="es-MX" sz="1000" dirty="0">
                <a:latin typeface="Adobe Devanagari" panose="02040503050201020203" pitchFamily="18" charset="0"/>
                <a:cs typeface="Adobe Devanagari" panose="02040503050201020203" pitchFamily="18" charset="0"/>
              </a:rPr>
              <a:t>Solo debes usar tu copa durante tu periodo menstrual.</a:t>
            </a:r>
          </a:p>
          <a:p>
            <a:pPr marL="313868" indent="-313868">
              <a:buFont typeface="Wingdings" panose="05000000000000000000" pitchFamily="2" charset="2"/>
              <a:buChar char="ü"/>
            </a:pPr>
            <a:r>
              <a:rPr lang="es-MX" sz="1000" dirty="0">
                <a:latin typeface="Adobe Devanagari" panose="02040503050201020203" pitchFamily="18" charset="0"/>
                <a:cs typeface="Adobe Devanagari" panose="02040503050201020203" pitchFamily="18" charset="0"/>
              </a:rPr>
              <a:t>Debes retirar la copa durante las relaciones sexuales, este producto no funciona como anticonceptivo ni te protegerá de ITS.</a:t>
            </a:r>
          </a:p>
          <a:p>
            <a:pPr marL="313868" indent="-313868">
              <a:buFont typeface="Wingdings" panose="05000000000000000000" pitchFamily="2" charset="2"/>
              <a:buChar char="ü"/>
            </a:pPr>
            <a:r>
              <a:rPr lang="es-MX" sz="1000" dirty="0">
                <a:latin typeface="Adobe Devanagari" panose="02040503050201020203" pitchFamily="18" charset="0"/>
                <a:cs typeface="Adobe Devanagari" panose="02040503050201020203" pitchFamily="18" charset="0"/>
              </a:rPr>
              <a:t>La copa menstrual no se relaciona con el Síndrome de shock tóxico, puedes usarla sin riesgo.</a:t>
            </a:r>
          </a:p>
          <a:p>
            <a:pPr marL="313868" indent="-313868">
              <a:buFont typeface="Wingdings" panose="05000000000000000000" pitchFamily="2" charset="2"/>
              <a:buChar char="ü"/>
            </a:pPr>
            <a:r>
              <a:rPr lang="es-MX" sz="1000" dirty="0">
                <a:latin typeface="Adobe Devanagari" panose="02040503050201020203" pitchFamily="18" charset="0"/>
                <a:cs typeface="Adobe Devanagari" panose="02040503050201020203" pitchFamily="18" charset="0"/>
              </a:rPr>
              <a:t>Mientras usas la copa, no se daña de ninguna forma el tejido y funciones del cérvix y vagina</a:t>
            </a:r>
            <a:r>
              <a:rPr lang="es-MX" sz="1000" dirty="0" smtClean="0">
                <a:latin typeface="Adobe Devanagari" panose="02040503050201020203" pitchFamily="18" charset="0"/>
                <a:cs typeface="Adobe Devanagari" panose="02040503050201020203" pitchFamily="18" charset="0"/>
              </a:rPr>
              <a:t>.</a:t>
            </a:r>
          </a:p>
          <a:p>
            <a:pPr marL="313868" indent="-313868">
              <a:buFont typeface="Wingdings" panose="05000000000000000000" pitchFamily="2" charset="2"/>
              <a:buChar char="ü"/>
            </a:pPr>
            <a:endParaRPr lang="es-MX" sz="1050" dirty="0">
              <a:latin typeface="Adobe Devanagari" panose="02040503050201020203" pitchFamily="18" charset="0"/>
              <a:cs typeface="Adobe Devanagari" panose="02040503050201020203" pitchFamily="18" charset="0"/>
            </a:endParaRPr>
          </a:p>
          <a:p>
            <a:pPr algn="ctr"/>
            <a:endParaRPr lang="es-MX" sz="1050" dirty="0">
              <a:latin typeface="Adobe Devanagari" panose="02040503050201020203" pitchFamily="18" charset="0"/>
              <a:cs typeface="Adobe Devanagari" panose="02040503050201020203" pitchFamily="18" charset="0"/>
            </a:endParaRPr>
          </a:p>
          <a:p>
            <a:pPr algn="ctr"/>
            <a:endParaRPr lang="es-MX" sz="1050" dirty="0">
              <a:latin typeface="Adobe Devanagari" panose="02040503050201020203" pitchFamily="18" charset="0"/>
              <a:cs typeface="Adobe Devanagari" panose="02040503050201020203" pitchFamily="18" charset="0"/>
            </a:endParaRPr>
          </a:p>
          <a:p>
            <a:pPr algn="ctr"/>
            <a:endParaRPr lang="es-MX" sz="1050" dirty="0">
              <a:latin typeface="Adobe Devanagari" panose="02040503050201020203" pitchFamily="18" charset="0"/>
              <a:cs typeface="Adobe Devanagari" panose="02040503050201020203" pitchFamily="18" charset="0"/>
            </a:endParaRPr>
          </a:p>
          <a:p>
            <a:r>
              <a:rPr lang="es-MX" sz="1050" dirty="0" smtClean="0">
                <a:latin typeface="Adobe Devanagari" panose="02040503050201020203" pitchFamily="18" charset="0"/>
                <a:cs typeface="Adobe Devanagari" panose="02040503050201020203" pitchFamily="18" charset="0"/>
              </a:rPr>
              <a:t>La </a:t>
            </a:r>
            <a:r>
              <a:rPr lang="es-MX" sz="1050" b="1" i="1" dirty="0">
                <a:latin typeface="Adobe Devanagari" panose="02040503050201020203" pitchFamily="18" charset="0"/>
                <a:cs typeface="Adobe Devanagari" panose="02040503050201020203" pitchFamily="18" charset="0"/>
              </a:rPr>
              <a:t>önis cup</a:t>
            </a:r>
            <a:r>
              <a:rPr lang="es-MX" sz="1050" dirty="0">
                <a:latin typeface="Adobe Devanagari" panose="02040503050201020203" pitchFamily="18" charset="0"/>
                <a:cs typeface="Adobe Devanagari" panose="02040503050201020203" pitchFamily="18" charset="0"/>
              </a:rPr>
              <a:t>, tiene </a:t>
            </a:r>
            <a:r>
              <a:rPr lang="es-MX" sz="1050" b="1" dirty="0">
                <a:latin typeface="Adobe Devanagari" panose="02040503050201020203" pitchFamily="18" charset="0"/>
                <a:cs typeface="Adobe Devanagari" panose="02040503050201020203" pitchFamily="18" charset="0"/>
              </a:rPr>
              <a:t>una vida útil de </a:t>
            </a:r>
            <a:r>
              <a:rPr lang="es-MX" sz="1050" b="1" dirty="0" smtClean="0">
                <a:latin typeface="Adobe Devanagari" panose="02040503050201020203" pitchFamily="18" charset="0"/>
                <a:cs typeface="Adobe Devanagari" panose="02040503050201020203" pitchFamily="18" charset="0"/>
              </a:rPr>
              <a:t>5 </a:t>
            </a:r>
            <a:r>
              <a:rPr lang="es-MX" sz="1050" b="1" dirty="0">
                <a:latin typeface="Adobe Devanagari" panose="02040503050201020203" pitchFamily="18" charset="0"/>
                <a:cs typeface="Adobe Devanagari" panose="02040503050201020203" pitchFamily="18" charset="0"/>
              </a:rPr>
              <a:t>a </a:t>
            </a:r>
            <a:r>
              <a:rPr lang="es-MX" sz="1050" b="1" dirty="0" smtClean="0">
                <a:latin typeface="Adobe Devanagari" panose="02040503050201020203" pitchFamily="18" charset="0"/>
                <a:cs typeface="Adobe Devanagari" panose="02040503050201020203" pitchFamily="18" charset="0"/>
              </a:rPr>
              <a:t>6 </a:t>
            </a:r>
            <a:r>
              <a:rPr lang="es-MX" sz="1050" b="1" dirty="0">
                <a:latin typeface="Adobe Devanagari" panose="02040503050201020203" pitchFamily="18" charset="0"/>
                <a:cs typeface="Adobe Devanagari" panose="02040503050201020203" pitchFamily="18" charset="0"/>
              </a:rPr>
              <a:t>años </a:t>
            </a:r>
            <a:r>
              <a:rPr lang="es-MX" sz="1050" dirty="0">
                <a:latin typeface="Adobe Devanagari" panose="02040503050201020203" pitchFamily="18" charset="0"/>
                <a:cs typeface="Adobe Devanagari" panose="02040503050201020203" pitchFamily="18" charset="0"/>
              </a:rPr>
              <a:t>(dependiendo del cuidado que le des) después de este tiempo deberá cambiarla por una </a:t>
            </a:r>
            <a:r>
              <a:rPr lang="es-MX" sz="1050" dirty="0" smtClean="0">
                <a:latin typeface="Adobe Devanagari" panose="02040503050201020203" pitchFamily="18" charset="0"/>
                <a:cs typeface="Adobe Devanagari" panose="02040503050201020203" pitchFamily="18" charset="0"/>
              </a:rPr>
              <a:t>nueva; </a:t>
            </a:r>
            <a:r>
              <a:rPr lang="es-MX" sz="1050" dirty="0">
                <a:latin typeface="Adobe Devanagari" panose="02040503050201020203" pitchFamily="18" charset="0"/>
                <a:cs typeface="Adobe Devanagari" panose="02040503050201020203" pitchFamily="18" charset="0"/>
              </a:rPr>
              <a:t>si en algún momento detectas algún daño como grietas o desprendimientos, deberás cambiarla por una nueva. </a:t>
            </a:r>
          </a:p>
          <a:p>
            <a:r>
              <a:rPr lang="es-MX" sz="1050" dirty="0" smtClean="0">
                <a:latin typeface="Adobe Devanagari" panose="02040503050201020203" pitchFamily="18" charset="0"/>
                <a:cs typeface="Adobe Devanagari" panose="02040503050201020203" pitchFamily="18" charset="0"/>
              </a:rPr>
              <a:t>   De </a:t>
            </a:r>
            <a:r>
              <a:rPr lang="es-MX" sz="1050" dirty="0">
                <a:latin typeface="Adobe Devanagari" panose="02040503050201020203" pitchFamily="18" charset="0"/>
                <a:cs typeface="Adobe Devanagari" panose="02040503050201020203" pitchFamily="18" charset="0"/>
              </a:rPr>
              <a:t>acuerdo al origen mineral de la </a:t>
            </a:r>
            <a:r>
              <a:rPr lang="es-MX" sz="1050" dirty="0" smtClean="0">
                <a:latin typeface="Adobe Devanagari" panose="02040503050201020203" pitchFamily="18" charset="0"/>
                <a:cs typeface="Adobe Devanagari" panose="02040503050201020203" pitchFamily="18" charset="0"/>
              </a:rPr>
              <a:t>silicona, </a:t>
            </a:r>
            <a:r>
              <a:rPr lang="es-MX" sz="1050" dirty="0">
                <a:latin typeface="Adobe Devanagari" panose="02040503050201020203" pitchFamily="18" charset="0"/>
                <a:cs typeface="Adobe Devanagari" panose="02040503050201020203" pitchFamily="18" charset="0"/>
              </a:rPr>
              <a:t>al hacer contacto con el fuego se convierte en </a:t>
            </a:r>
            <a:r>
              <a:rPr lang="es-MX" sz="1050" dirty="0" smtClean="0">
                <a:latin typeface="Adobe Devanagari" panose="02040503050201020203" pitchFamily="18" charset="0"/>
                <a:cs typeface="Adobe Devanagari" panose="02040503050201020203" pitchFamily="18" charset="0"/>
              </a:rPr>
              <a:t>arena; así que, pasada </a:t>
            </a:r>
            <a:r>
              <a:rPr lang="es-MX" sz="1050" dirty="0">
                <a:latin typeface="Adobe Devanagari" panose="02040503050201020203" pitchFamily="18" charset="0"/>
                <a:cs typeface="Adobe Devanagari" panose="02040503050201020203" pitchFamily="18" charset="0"/>
              </a:rPr>
              <a:t>su vida útil, puedes quemarla y esparcir la arena junto a una planta.</a:t>
            </a:r>
          </a:p>
        </p:txBody>
      </p:sp>
      <p:sp>
        <p:nvSpPr>
          <p:cNvPr id="14" name="CuadroTexto 13"/>
          <p:cNvSpPr txBox="1"/>
          <p:nvPr/>
        </p:nvSpPr>
        <p:spPr>
          <a:xfrm>
            <a:off x="742067" y="3393847"/>
            <a:ext cx="1210139" cy="295145"/>
          </a:xfrm>
          <a:prstGeom prst="rect">
            <a:avLst/>
          </a:prstGeom>
          <a:noFill/>
        </p:spPr>
        <p:txBody>
          <a:bodyPr wrap="none" rtlCol="0">
            <a:spAutoFit/>
          </a:bodyPr>
          <a:lstStyle/>
          <a:p>
            <a:r>
              <a:rPr lang="es-MX" sz="1318" b="1" dirty="0">
                <a:effectLst>
                  <a:outerShdw blurRad="38100" dist="38100" dir="2700000" algn="tl">
                    <a:srgbClr val="000000">
                      <a:alpha val="43137"/>
                    </a:srgbClr>
                  </a:outerShdw>
                </a:effectLst>
                <a:latin typeface="Adobe Garamond Pro" panose="02020502060506020403" pitchFamily="18" charset="0"/>
              </a:rPr>
              <a:t>Manual de uso</a:t>
            </a:r>
          </a:p>
        </p:txBody>
      </p:sp>
      <p:sp>
        <p:nvSpPr>
          <p:cNvPr id="16" name="8 CuadroTexto"/>
          <p:cNvSpPr txBox="1"/>
          <p:nvPr/>
        </p:nvSpPr>
        <p:spPr>
          <a:xfrm>
            <a:off x="2697768" y="440368"/>
            <a:ext cx="2432902" cy="599203"/>
          </a:xfrm>
          <a:prstGeom prst="rect">
            <a:avLst/>
          </a:prstGeom>
          <a:noFill/>
        </p:spPr>
        <p:txBody>
          <a:bodyPr wrap="square" rtlCol="0">
            <a:spAutoFit/>
          </a:bodyPr>
          <a:lstStyle/>
          <a:p>
            <a:r>
              <a:rPr lang="es-MX" sz="1050" b="1" dirty="0">
                <a:latin typeface="Adobe Devanagari" panose="02040503050201020203" pitchFamily="18" charset="0"/>
                <a:cs typeface="Adobe Devanagari" panose="02040503050201020203" pitchFamily="18" charset="0"/>
              </a:rPr>
              <a:t>i. Aro superior. </a:t>
            </a:r>
            <a:r>
              <a:rPr lang="es-MX" sz="1050" dirty="0">
                <a:latin typeface="Adobe Devanagari" panose="02040503050201020203" pitchFamily="18" charset="0"/>
                <a:cs typeface="Adobe Devanagari" panose="02040503050201020203" pitchFamily="18" charset="0"/>
              </a:rPr>
              <a:t>Permite que se forme el vacío y que fije la copa en su sitio, evitando derrames.</a:t>
            </a:r>
          </a:p>
        </p:txBody>
      </p:sp>
      <p:sp>
        <p:nvSpPr>
          <p:cNvPr id="17" name="6 CuadroTexto"/>
          <p:cNvSpPr txBox="1"/>
          <p:nvPr/>
        </p:nvSpPr>
        <p:spPr>
          <a:xfrm>
            <a:off x="2787488" y="977621"/>
            <a:ext cx="2383886" cy="430246"/>
          </a:xfrm>
          <a:prstGeom prst="rect">
            <a:avLst/>
          </a:prstGeom>
          <a:noFill/>
        </p:spPr>
        <p:txBody>
          <a:bodyPr wrap="square" rtlCol="0">
            <a:spAutoFit/>
          </a:bodyPr>
          <a:lstStyle/>
          <a:p>
            <a:r>
              <a:rPr lang="es-MX" sz="1050" b="1" dirty="0">
                <a:latin typeface="Adobe Devanagari" panose="02040503050201020203" pitchFamily="18" charset="0"/>
                <a:cs typeface="Adobe Devanagari" panose="02040503050201020203" pitchFamily="18" charset="0"/>
              </a:rPr>
              <a:t>ii. Agujeros de succión.  </a:t>
            </a:r>
            <a:r>
              <a:rPr lang="es-MX" sz="1050" dirty="0">
                <a:latin typeface="Adobe Devanagari" panose="02040503050201020203" pitchFamily="18" charset="0"/>
                <a:cs typeface="Adobe Devanagari" panose="02040503050201020203" pitchFamily="18" charset="0"/>
              </a:rPr>
              <a:t>Permiten crear y romper el vacío.</a:t>
            </a:r>
          </a:p>
        </p:txBody>
      </p:sp>
      <p:sp>
        <p:nvSpPr>
          <p:cNvPr id="18" name="16 CuadroTexto"/>
          <p:cNvSpPr txBox="1"/>
          <p:nvPr/>
        </p:nvSpPr>
        <p:spPr>
          <a:xfrm>
            <a:off x="2905761" y="1393326"/>
            <a:ext cx="2383886" cy="430246"/>
          </a:xfrm>
          <a:prstGeom prst="rect">
            <a:avLst/>
          </a:prstGeom>
          <a:noFill/>
        </p:spPr>
        <p:txBody>
          <a:bodyPr wrap="square" rtlCol="0">
            <a:spAutoFit/>
          </a:bodyPr>
          <a:lstStyle/>
          <a:p>
            <a:r>
              <a:rPr lang="es-MX" sz="1050" b="1" dirty="0">
                <a:latin typeface="Adobe Devanagari" panose="02040503050201020203" pitchFamily="18" charset="0"/>
                <a:cs typeface="Adobe Devanagari" panose="02040503050201020203" pitchFamily="18" charset="0"/>
              </a:rPr>
              <a:t>iii. Cuerpo de la copa. </a:t>
            </a:r>
            <a:r>
              <a:rPr lang="es-MX" sz="1050" dirty="0">
                <a:latin typeface="Adobe Devanagari" panose="02040503050201020203" pitchFamily="18" charset="0"/>
                <a:cs typeface="Adobe Devanagari" panose="02040503050201020203" pitchFamily="18" charset="0"/>
              </a:rPr>
              <a:t>Cavidad donde es contenido el flujo .</a:t>
            </a:r>
          </a:p>
        </p:txBody>
      </p:sp>
      <p:sp>
        <p:nvSpPr>
          <p:cNvPr id="19" name="23 CuadroTexto"/>
          <p:cNvSpPr txBox="1"/>
          <p:nvPr/>
        </p:nvSpPr>
        <p:spPr>
          <a:xfrm>
            <a:off x="3048685" y="1782387"/>
            <a:ext cx="2383886" cy="599203"/>
          </a:xfrm>
          <a:prstGeom prst="rect">
            <a:avLst/>
          </a:prstGeom>
          <a:noFill/>
        </p:spPr>
        <p:txBody>
          <a:bodyPr wrap="square" rtlCol="0">
            <a:spAutoFit/>
          </a:bodyPr>
          <a:lstStyle/>
          <a:p>
            <a:r>
              <a:rPr lang="es-MX" sz="1050" b="1" dirty="0">
                <a:latin typeface="Adobe Devanagari" panose="02040503050201020203" pitchFamily="18" charset="0"/>
                <a:cs typeface="Adobe Devanagari" panose="02040503050201020203" pitchFamily="18" charset="0"/>
              </a:rPr>
              <a:t>iv. Base antiderrapante. </a:t>
            </a:r>
            <a:r>
              <a:rPr lang="es-MX" sz="1050" dirty="0">
                <a:latin typeface="Adobe Devanagari" panose="02040503050201020203" pitchFamily="18" charset="0"/>
                <a:cs typeface="Adobe Devanagari" panose="02040503050201020203" pitchFamily="18" charset="0"/>
              </a:rPr>
              <a:t>Con ella puedes sujetar tu copa para su inserción y/o extracción.</a:t>
            </a:r>
          </a:p>
        </p:txBody>
      </p:sp>
      <p:sp>
        <p:nvSpPr>
          <p:cNvPr id="21" name="25 CuadroTexto"/>
          <p:cNvSpPr txBox="1"/>
          <p:nvPr/>
        </p:nvSpPr>
        <p:spPr>
          <a:xfrm>
            <a:off x="92208" y="8847952"/>
            <a:ext cx="2539192" cy="1061829"/>
          </a:xfrm>
          <a:prstGeom prst="rect">
            <a:avLst/>
          </a:prstGeom>
          <a:noFill/>
        </p:spPr>
        <p:txBody>
          <a:bodyPr wrap="square" rtlCol="0">
            <a:spAutoFit/>
          </a:bodyPr>
          <a:lstStyle/>
          <a:p>
            <a:r>
              <a:rPr lang="es-MX" sz="1050" b="1" dirty="0" smtClean="0">
                <a:latin typeface="Adobe Devanagari" panose="02040503050201020203" pitchFamily="18" charset="0"/>
                <a:cs typeface="Adobe Devanagari" panose="02040503050201020203" pitchFamily="18" charset="0"/>
              </a:rPr>
              <a:t>¿Cómo funciona tu </a:t>
            </a:r>
            <a:r>
              <a:rPr lang="es-MX" sz="1050" b="1" i="1" dirty="0" smtClean="0">
                <a:latin typeface="Adobe Devanagari" panose="02040503050201020203" pitchFamily="18" charset="0"/>
                <a:cs typeface="Adobe Devanagari" panose="02040503050201020203" pitchFamily="18" charset="0"/>
              </a:rPr>
              <a:t>önis cup</a:t>
            </a:r>
            <a:r>
              <a:rPr lang="es-MX" sz="1050" b="1" dirty="0" smtClean="0">
                <a:latin typeface="Adobe Devanagari" panose="02040503050201020203" pitchFamily="18" charset="0"/>
                <a:cs typeface="Adobe Devanagari" panose="02040503050201020203" pitchFamily="18" charset="0"/>
              </a:rPr>
              <a:t>?</a:t>
            </a:r>
          </a:p>
          <a:p>
            <a:r>
              <a:rPr lang="es-MX" sz="1050" dirty="0" smtClean="0">
                <a:latin typeface="Adobe Devanagari" panose="02040503050201020203" pitchFamily="18" charset="0"/>
                <a:cs typeface="Adobe Devanagari" panose="02040503050201020203" pitchFamily="18" charset="0"/>
              </a:rPr>
              <a:t>   La copa menstrual es un recolector interno del flujo de tu periodo que, mientras la usas no duele ni se siente; se inserta dentro de tu vagina, donde forma un sello hermético que evita fugas, manteniéndote limpia. </a:t>
            </a:r>
            <a:endParaRPr lang="es-MX" sz="1050" dirty="0">
              <a:latin typeface="Adobe Devanagari" panose="02040503050201020203" pitchFamily="18" charset="0"/>
              <a:cs typeface="Adobe Devanagari" panose="02040503050201020203" pitchFamily="18" charset="0"/>
            </a:endParaRPr>
          </a:p>
        </p:txBody>
      </p:sp>
      <p:pic>
        <p:nvPicPr>
          <p:cNvPr id="6" name="Imagen 5"/>
          <p:cNvPicPr>
            <a:picLocks noChangeAspect="1"/>
          </p:cNvPicPr>
          <p:nvPr/>
        </p:nvPicPr>
        <p:blipFill>
          <a:blip r:embed="rId6">
            <a:extLst>
              <a:ext uri="{BEBA8EAE-BF5A-486C-A8C5-ECC9F3942E4B}">
                <a14:imgProps xmlns:a14="http://schemas.microsoft.com/office/drawing/2010/main">
                  <a14:imgLayer r:embed="rId7">
                    <a14:imgEffect>
                      <a14:artisticPhotocopy/>
                    </a14:imgEffect>
                  </a14:imgLayer>
                </a14:imgProps>
              </a:ext>
              <a:ext uri="{28A0092B-C50C-407E-A947-70E740481C1C}">
                <a14:useLocalDpi xmlns:a14="http://schemas.microsoft.com/office/drawing/2010/main" val="0"/>
              </a:ext>
            </a:extLst>
          </a:blip>
          <a:stretch>
            <a:fillRect/>
          </a:stretch>
        </p:blipFill>
        <p:spPr>
          <a:xfrm rot="10800000">
            <a:off x="5728047" y="498868"/>
            <a:ext cx="1492795" cy="2390805"/>
          </a:xfrm>
          <a:prstGeom prst="rect">
            <a:avLst/>
          </a:prstGeom>
        </p:spPr>
      </p:pic>
      <p:sp>
        <p:nvSpPr>
          <p:cNvPr id="20" name="24 CuadroTexto"/>
          <p:cNvSpPr txBox="1"/>
          <p:nvPr/>
        </p:nvSpPr>
        <p:spPr>
          <a:xfrm>
            <a:off x="3226411" y="2314206"/>
            <a:ext cx="2383886" cy="577081"/>
          </a:xfrm>
          <a:prstGeom prst="rect">
            <a:avLst/>
          </a:prstGeom>
          <a:noFill/>
        </p:spPr>
        <p:txBody>
          <a:bodyPr wrap="square" rtlCol="0">
            <a:spAutoFit/>
          </a:bodyPr>
          <a:lstStyle/>
          <a:p>
            <a:r>
              <a:rPr lang="es-MX" sz="1050" b="1" dirty="0">
                <a:latin typeface="Adobe Devanagari" panose="02040503050201020203" pitchFamily="18" charset="0"/>
                <a:cs typeface="Adobe Devanagari" panose="02040503050201020203" pitchFamily="18" charset="0"/>
              </a:rPr>
              <a:t>v. Rabillo antiderrapante. </a:t>
            </a:r>
            <a:r>
              <a:rPr lang="es-MX" sz="1050" dirty="0">
                <a:latin typeface="Adobe Devanagari" panose="02040503050201020203" pitchFamily="18" charset="0"/>
                <a:cs typeface="Adobe Devanagari" panose="02040503050201020203" pitchFamily="18" charset="0"/>
              </a:rPr>
              <a:t>Es un apoyo para extraer tu copa, evita que tus dedos resbalen.</a:t>
            </a:r>
          </a:p>
        </p:txBody>
      </p:sp>
      <p:sp>
        <p:nvSpPr>
          <p:cNvPr id="22" name="2 CuadroTexto"/>
          <p:cNvSpPr txBox="1"/>
          <p:nvPr/>
        </p:nvSpPr>
        <p:spPr>
          <a:xfrm>
            <a:off x="3647017" y="92592"/>
            <a:ext cx="2480930" cy="329001"/>
          </a:xfrm>
          <a:prstGeom prst="rect">
            <a:avLst/>
          </a:prstGeom>
          <a:noFill/>
        </p:spPr>
        <p:txBody>
          <a:bodyPr wrap="square" rtlCol="0">
            <a:spAutoFit/>
          </a:bodyPr>
          <a:lstStyle/>
          <a:p>
            <a:pPr algn="ctr"/>
            <a:r>
              <a:rPr lang="es-MX" sz="1538" dirty="0">
                <a:solidFill>
                  <a:schemeClr val="tx1">
                    <a:lumMod val="65000"/>
                    <a:lumOff val="35000"/>
                  </a:schemeClr>
                </a:solidFill>
                <a:effectLst>
                  <a:outerShdw blurRad="38100" dist="38100" dir="2700000" algn="tl">
                    <a:srgbClr val="000000">
                      <a:alpha val="43137"/>
                    </a:srgbClr>
                  </a:outerShdw>
                </a:effectLst>
                <a:latin typeface="Adobe Garamond Pro" pitchFamily="18" charset="0"/>
              </a:rPr>
              <a:t>Anatomía de la </a:t>
            </a:r>
            <a:r>
              <a:rPr lang="es-MX" sz="1538" i="1" dirty="0">
                <a:solidFill>
                  <a:schemeClr val="tx1">
                    <a:lumMod val="65000"/>
                    <a:lumOff val="35000"/>
                  </a:schemeClr>
                </a:solidFill>
                <a:effectLst>
                  <a:outerShdw blurRad="38100" dist="38100" dir="2700000" algn="tl">
                    <a:srgbClr val="000000">
                      <a:alpha val="43137"/>
                    </a:srgbClr>
                  </a:outerShdw>
                </a:effectLst>
                <a:latin typeface="Adobe Garamond Pro" pitchFamily="18" charset="0"/>
              </a:rPr>
              <a:t>önis cup</a:t>
            </a:r>
          </a:p>
        </p:txBody>
      </p:sp>
      <p:sp>
        <p:nvSpPr>
          <p:cNvPr id="23" name="25 CuadroTexto"/>
          <p:cNvSpPr txBox="1"/>
          <p:nvPr/>
        </p:nvSpPr>
        <p:spPr>
          <a:xfrm>
            <a:off x="2682469" y="3056595"/>
            <a:ext cx="5093105" cy="577081"/>
          </a:xfrm>
          <a:prstGeom prst="rect">
            <a:avLst/>
          </a:prstGeom>
          <a:noFill/>
        </p:spPr>
        <p:txBody>
          <a:bodyPr wrap="square" rtlCol="0">
            <a:spAutoFit/>
          </a:bodyPr>
          <a:lstStyle/>
          <a:p>
            <a:r>
              <a:rPr lang="es-MX" sz="1050" b="1" dirty="0">
                <a:latin typeface="Adobe Devanagari" panose="02040503050201020203" pitchFamily="18" charset="0"/>
                <a:cs typeface="Adobe Devanagari" panose="02040503050201020203" pitchFamily="18" charset="0"/>
              </a:rPr>
              <a:t>¿De que material esta hecha la </a:t>
            </a:r>
            <a:r>
              <a:rPr lang="es-MX" sz="1050" b="1" i="1" dirty="0">
                <a:latin typeface="Adobe Devanagari" panose="02040503050201020203" pitchFamily="18" charset="0"/>
                <a:cs typeface="Adobe Devanagari" panose="02040503050201020203" pitchFamily="18" charset="0"/>
              </a:rPr>
              <a:t>önis cup</a:t>
            </a:r>
            <a:r>
              <a:rPr lang="es-MX" sz="1050" b="1" dirty="0">
                <a:latin typeface="Adobe Devanagari" panose="02040503050201020203" pitchFamily="18" charset="0"/>
                <a:cs typeface="Adobe Devanagari" panose="02040503050201020203" pitchFamily="18" charset="0"/>
              </a:rPr>
              <a:t>?</a:t>
            </a:r>
          </a:p>
          <a:p>
            <a:r>
              <a:rPr lang="es-MX" sz="1050" dirty="0" smtClean="0">
                <a:latin typeface="Adobe Devanagari" panose="02040503050201020203" pitchFamily="18" charset="0"/>
                <a:cs typeface="Adobe Devanagari" panose="02040503050201020203" pitchFamily="18" charset="0"/>
              </a:rPr>
              <a:t>   Esta </a:t>
            </a:r>
            <a:r>
              <a:rPr lang="es-MX" sz="1050" dirty="0">
                <a:latin typeface="Adobe Devanagari" panose="02040503050201020203" pitchFamily="18" charset="0"/>
                <a:cs typeface="Adobe Devanagari" panose="02040503050201020203" pitchFamily="18" charset="0"/>
              </a:rPr>
              <a:t>copa ecológica, esta hecha de suave silicona quirúrgica. Un material seguro y biocompatible con la flora vaginal, que no te producirá ningún tipo de rechazo o infección. </a:t>
            </a:r>
          </a:p>
        </p:txBody>
      </p:sp>
      <p:sp>
        <p:nvSpPr>
          <p:cNvPr id="24" name="25 CuadroTexto"/>
          <p:cNvSpPr txBox="1"/>
          <p:nvPr/>
        </p:nvSpPr>
        <p:spPr>
          <a:xfrm>
            <a:off x="2697768" y="6595389"/>
            <a:ext cx="5019500" cy="577081"/>
          </a:xfrm>
          <a:prstGeom prst="rect">
            <a:avLst/>
          </a:prstGeom>
          <a:noFill/>
        </p:spPr>
        <p:txBody>
          <a:bodyPr wrap="square" rtlCol="0">
            <a:spAutoFit/>
          </a:bodyPr>
          <a:lstStyle/>
          <a:p>
            <a:r>
              <a:rPr lang="es-MX" sz="1050" b="1" dirty="0">
                <a:latin typeface="Adobe Devanagari" panose="02040503050201020203" pitchFamily="18" charset="0"/>
                <a:cs typeface="Adobe Devanagari" panose="02040503050201020203" pitchFamily="18" charset="0"/>
              </a:rPr>
              <a:t>Preparativos antes del primer uso…</a:t>
            </a:r>
          </a:p>
          <a:p>
            <a:r>
              <a:rPr lang="es-MX" sz="1050" dirty="0" smtClean="0">
                <a:latin typeface="Adobe Devanagari" panose="02040503050201020203" pitchFamily="18" charset="0"/>
                <a:cs typeface="Adobe Devanagari" panose="02040503050201020203" pitchFamily="18" charset="0"/>
              </a:rPr>
              <a:t>   Debes </a:t>
            </a:r>
            <a:r>
              <a:rPr lang="es-MX" sz="1050" dirty="0">
                <a:latin typeface="Adobe Devanagari" panose="02040503050201020203" pitchFamily="18" charset="0"/>
                <a:cs typeface="Adobe Devanagari" panose="02040503050201020203" pitchFamily="18" charset="0"/>
              </a:rPr>
              <a:t>esterilizar tu </a:t>
            </a:r>
            <a:r>
              <a:rPr lang="es-MX" sz="1050" b="1" i="1" dirty="0">
                <a:latin typeface="Adobe Devanagari" panose="02040503050201020203" pitchFamily="18" charset="0"/>
                <a:cs typeface="Adobe Devanagari" panose="02040503050201020203" pitchFamily="18" charset="0"/>
              </a:rPr>
              <a:t>önis cup </a:t>
            </a:r>
            <a:r>
              <a:rPr lang="es-MX" sz="1050" dirty="0">
                <a:latin typeface="Adobe Devanagari" panose="02040503050201020203" pitchFamily="18" charset="0"/>
                <a:cs typeface="Adobe Devanagari" panose="02040503050201020203" pitchFamily="18" charset="0"/>
              </a:rPr>
              <a:t>antes de usarla por primera vez (y después de cada ciclo</a:t>
            </a:r>
            <a:r>
              <a:rPr lang="es-MX" sz="1050" dirty="0" smtClean="0">
                <a:latin typeface="Adobe Devanagari" panose="02040503050201020203" pitchFamily="18" charset="0"/>
                <a:cs typeface="Adobe Devanagari" panose="02040503050201020203" pitchFamily="18" charset="0"/>
              </a:rPr>
              <a:t>), para ello te recomendamos hacerlo:</a:t>
            </a:r>
            <a:endParaRPr lang="es-MX" sz="1050" dirty="0">
              <a:latin typeface="Adobe Devanagari" panose="02040503050201020203" pitchFamily="18" charset="0"/>
              <a:cs typeface="Adobe Devanagari" panose="02040503050201020203" pitchFamily="18" charset="0"/>
            </a:endParaRPr>
          </a:p>
        </p:txBody>
      </p:sp>
      <p:sp>
        <p:nvSpPr>
          <p:cNvPr id="8" name="Rectángulo redondeado 7"/>
          <p:cNvSpPr/>
          <p:nvPr/>
        </p:nvSpPr>
        <p:spPr>
          <a:xfrm>
            <a:off x="199160" y="6554223"/>
            <a:ext cx="2347384" cy="465865"/>
          </a:xfrm>
          <a:prstGeom prst="roundRect">
            <a:avLst/>
          </a:prstGeom>
          <a:noFill/>
          <a:ln w="9525" cap="flat" cmpd="sng" algn="ctr">
            <a:solidFill>
              <a:srgbClr val="339966"/>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r>
              <a:rPr lang="es-MX" sz="900" dirty="0">
                <a:solidFill>
                  <a:srgbClr val="339966"/>
                </a:solidFill>
                <a:latin typeface="Adobe Devanagari" panose="02040503050201020203" pitchFamily="18" charset="0"/>
                <a:cs typeface="Adobe Devanagari" panose="02040503050201020203" pitchFamily="18" charset="0"/>
              </a:rPr>
              <a:t>No se recomienda su uso en condiciones de displacía cervical, en periodos de endometriosis ni durante inflamación vaginal o </a:t>
            </a:r>
            <a:r>
              <a:rPr lang="es-MX" sz="900" dirty="0" smtClean="0">
                <a:solidFill>
                  <a:srgbClr val="339966"/>
                </a:solidFill>
                <a:latin typeface="Adobe Devanagari" panose="02040503050201020203" pitchFamily="18" charset="0"/>
                <a:cs typeface="Adobe Devanagari" panose="02040503050201020203" pitchFamily="18" charset="0"/>
              </a:rPr>
              <a:t>infecciones.</a:t>
            </a:r>
            <a:endParaRPr lang="es-MX" sz="900" dirty="0">
              <a:solidFill>
                <a:srgbClr val="339966"/>
              </a:solidFill>
              <a:latin typeface="Adobe Devanagari" panose="02040503050201020203" pitchFamily="18" charset="0"/>
              <a:cs typeface="Adobe Devanagari" panose="02040503050201020203" pitchFamily="18" charset="0"/>
            </a:endParaRPr>
          </a:p>
        </p:txBody>
      </p:sp>
      <p:pic>
        <p:nvPicPr>
          <p:cNvPr id="57" name="Imagen 56"/>
          <p:cNvPicPr>
            <a:picLocks noChangeAspect="1"/>
          </p:cNvPicPr>
          <p:nvPr/>
        </p:nvPicPr>
        <p:blipFill rotWithShape="1">
          <a:blip r:embed="rId8">
            <a:extLst>
              <a:ext uri="{28A0092B-C50C-407E-A947-70E740481C1C}">
                <a14:useLocalDpi xmlns:a14="http://schemas.microsoft.com/office/drawing/2010/main" val="0"/>
              </a:ext>
            </a:extLst>
          </a:blip>
          <a:srcRect l="18555" t="20137"/>
          <a:stretch/>
        </p:blipFill>
        <p:spPr>
          <a:xfrm flipH="1">
            <a:off x="5683646" y="8548359"/>
            <a:ext cx="1795973" cy="1707988"/>
          </a:xfrm>
          <a:prstGeom prst="rect">
            <a:avLst/>
          </a:prstGeom>
        </p:spPr>
      </p:pic>
      <p:sp>
        <p:nvSpPr>
          <p:cNvPr id="58" name="25 CuadroTexto"/>
          <p:cNvSpPr txBox="1"/>
          <p:nvPr/>
        </p:nvSpPr>
        <p:spPr>
          <a:xfrm>
            <a:off x="5166392" y="7064877"/>
            <a:ext cx="2550907" cy="1061829"/>
          </a:xfrm>
          <a:prstGeom prst="rect">
            <a:avLst/>
          </a:prstGeom>
          <a:noFill/>
        </p:spPr>
        <p:txBody>
          <a:bodyPr wrap="square" rtlCol="0">
            <a:spAutoFit/>
          </a:bodyPr>
          <a:lstStyle/>
          <a:p>
            <a:r>
              <a:rPr lang="es-MX" sz="1050" b="1" dirty="0">
                <a:latin typeface="Adobe Devanagari" panose="02040503050201020203" pitchFamily="18" charset="0"/>
                <a:cs typeface="Adobe Devanagari" panose="02040503050201020203" pitchFamily="18" charset="0"/>
              </a:rPr>
              <a:t>¿Cómo usar la </a:t>
            </a:r>
            <a:r>
              <a:rPr lang="es-MX" sz="1050" b="1" i="1" dirty="0">
                <a:latin typeface="Adobe Devanagari" panose="02040503050201020203" pitchFamily="18" charset="0"/>
                <a:cs typeface="Adobe Devanagari" panose="02040503050201020203" pitchFamily="18" charset="0"/>
              </a:rPr>
              <a:t>önis cup</a:t>
            </a:r>
            <a:r>
              <a:rPr lang="es-MX" sz="1050" b="1" dirty="0">
                <a:latin typeface="Adobe Devanagari" panose="02040503050201020203" pitchFamily="18" charset="0"/>
                <a:cs typeface="Adobe Devanagari" panose="02040503050201020203" pitchFamily="18" charset="0"/>
              </a:rPr>
              <a:t>?</a:t>
            </a:r>
          </a:p>
          <a:p>
            <a:r>
              <a:rPr lang="es-MX" sz="1050" dirty="0">
                <a:latin typeface="Adobe Devanagari" panose="02040503050201020203" pitchFamily="18" charset="0"/>
                <a:cs typeface="Adobe Devanagari" panose="02040503050201020203" pitchFamily="18" charset="0"/>
              </a:rPr>
              <a:t>Si es la primera vez que usarás una copa menstrual te recomendamos elegir un día libre para comenzar a usarla  y practicar. Es importante que estés relajada y te tomes tu tiempo para conocer tu cuerpo.</a:t>
            </a:r>
          </a:p>
        </p:txBody>
      </p:sp>
      <p:sp>
        <p:nvSpPr>
          <p:cNvPr id="59" name="Rectángulo redondeado 58"/>
          <p:cNvSpPr/>
          <p:nvPr/>
        </p:nvSpPr>
        <p:spPr>
          <a:xfrm>
            <a:off x="5184938" y="8111745"/>
            <a:ext cx="2444949" cy="43943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1320" dirty="0"/>
              <a:t>1. Siempre comienza por lavar tus manos con agua y jabón</a:t>
            </a:r>
          </a:p>
        </p:txBody>
      </p:sp>
      <p:sp>
        <p:nvSpPr>
          <p:cNvPr id="30" name="25 CuadroTexto"/>
          <p:cNvSpPr txBox="1"/>
          <p:nvPr/>
        </p:nvSpPr>
        <p:spPr>
          <a:xfrm>
            <a:off x="2697768" y="9179901"/>
            <a:ext cx="2460391" cy="599203"/>
          </a:xfrm>
          <a:prstGeom prst="rect">
            <a:avLst/>
          </a:prstGeom>
          <a:noFill/>
        </p:spPr>
        <p:txBody>
          <a:bodyPr wrap="square" rtlCol="0">
            <a:spAutoFit/>
          </a:bodyPr>
          <a:lstStyle/>
          <a:p>
            <a:r>
              <a:rPr lang="es-MX" sz="1050" dirty="0">
                <a:latin typeface="Adobe Devanagari" panose="02040503050201020203" pitchFamily="18" charset="0"/>
                <a:cs typeface="Adobe Devanagari" panose="02040503050201020203" pitchFamily="18" charset="0"/>
              </a:rPr>
              <a:t>* En ambos casos debes esperar que la temperatura de la copa descienda hasta la temperatura corporal.</a:t>
            </a:r>
          </a:p>
        </p:txBody>
      </p:sp>
      <p:sp>
        <p:nvSpPr>
          <p:cNvPr id="31" name="25 CuadroTexto"/>
          <p:cNvSpPr txBox="1"/>
          <p:nvPr/>
        </p:nvSpPr>
        <p:spPr>
          <a:xfrm>
            <a:off x="2687638" y="3717597"/>
            <a:ext cx="5107670" cy="2839239"/>
          </a:xfrm>
          <a:prstGeom prst="rect">
            <a:avLst/>
          </a:prstGeom>
          <a:noFill/>
        </p:spPr>
        <p:txBody>
          <a:bodyPr wrap="square" rtlCol="0">
            <a:spAutoFit/>
          </a:bodyPr>
          <a:lstStyle/>
          <a:p>
            <a:r>
              <a:rPr lang="es-MX" sz="1050" b="1" dirty="0">
                <a:latin typeface="Adobe Devanagari" panose="02040503050201020203" pitchFamily="18" charset="0"/>
                <a:cs typeface="Adobe Devanagari" panose="02040503050201020203" pitchFamily="18" charset="0"/>
              </a:rPr>
              <a:t>¿Cómo debes cuidar tu </a:t>
            </a:r>
            <a:r>
              <a:rPr lang="es-MX" sz="1050" b="1" i="1" dirty="0">
                <a:latin typeface="Adobe Devanagari" panose="02040503050201020203" pitchFamily="18" charset="0"/>
                <a:cs typeface="Adobe Devanagari" panose="02040503050201020203" pitchFamily="18" charset="0"/>
              </a:rPr>
              <a:t>önis cup </a:t>
            </a:r>
            <a:r>
              <a:rPr lang="es-MX" sz="1050" b="1" dirty="0">
                <a:latin typeface="Adobe Devanagari" panose="02040503050201020203" pitchFamily="18" charset="0"/>
                <a:cs typeface="Adobe Devanagari" panose="02040503050201020203" pitchFamily="18" charset="0"/>
              </a:rPr>
              <a:t>para alargar su vida útil?</a:t>
            </a:r>
          </a:p>
          <a:p>
            <a:r>
              <a:rPr lang="es-MX" sz="1050" dirty="0" smtClean="0">
                <a:latin typeface="Adobe Devanagari" panose="02040503050201020203" pitchFamily="18" charset="0"/>
                <a:cs typeface="Adobe Devanagari" panose="02040503050201020203" pitchFamily="18" charset="0"/>
              </a:rPr>
              <a:t>   </a:t>
            </a:r>
            <a:r>
              <a:rPr lang="es-MX" sz="1050" b="1" dirty="0" smtClean="0">
                <a:latin typeface="Adobe Devanagari" panose="02040503050201020203" pitchFamily="18" charset="0"/>
                <a:cs typeface="Adobe Devanagari" panose="02040503050201020203" pitchFamily="18" charset="0"/>
              </a:rPr>
              <a:t>Lávala </a:t>
            </a:r>
            <a:r>
              <a:rPr lang="es-MX" sz="1050" b="1" dirty="0">
                <a:latin typeface="Adobe Devanagari" panose="02040503050201020203" pitchFamily="18" charset="0"/>
                <a:cs typeface="Adobe Devanagari" panose="02040503050201020203" pitchFamily="18" charset="0"/>
              </a:rPr>
              <a:t>con agua y jabón neutro</a:t>
            </a:r>
            <a:r>
              <a:rPr lang="es-MX" sz="1050" dirty="0">
                <a:latin typeface="Adobe Devanagari" panose="02040503050201020203" pitchFamily="18" charset="0"/>
                <a:cs typeface="Adobe Devanagari" panose="02040503050201020203" pitchFamily="18" charset="0"/>
              </a:rPr>
              <a:t>; limpia los agujeros con un palillo de madera o algo que no dañe la copa; al terminar tu periodo esterilízala y </a:t>
            </a:r>
            <a:r>
              <a:rPr lang="es-MX" sz="1050" b="1" dirty="0">
                <a:latin typeface="Adobe Devanagari" panose="02040503050201020203" pitchFamily="18" charset="0"/>
                <a:cs typeface="Adobe Devanagari" panose="02040503050201020203" pitchFamily="18" charset="0"/>
              </a:rPr>
              <a:t>guárdala en su </a:t>
            </a:r>
            <a:r>
              <a:rPr lang="es-MX" sz="1050" b="1" dirty="0" smtClean="0">
                <a:latin typeface="Adobe Devanagari" panose="02040503050201020203" pitchFamily="18" charset="0"/>
                <a:cs typeface="Adobe Devanagari" panose="02040503050201020203" pitchFamily="18" charset="0"/>
              </a:rPr>
              <a:t>bolsita de tela</a:t>
            </a:r>
            <a:r>
              <a:rPr lang="es-MX" sz="1050" dirty="0" smtClean="0">
                <a:latin typeface="Adobe Devanagari" panose="02040503050201020203" pitchFamily="18" charset="0"/>
                <a:cs typeface="Adobe Devanagari" panose="02040503050201020203" pitchFamily="18" charset="0"/>
              </a:rPr>
              <a:t>, </a:t>
            </a:r>
            <a:r>
              <a:rPr lang="es-MX" sz="1050" dirty="0">
                <a:latin typeface="Adobe Devanagari" panose="02040503050201020203" pitchFamily="18" charset="0"/>
                <a:cs typeface="Adobe Devanagari" panose="02040503050201020203" pitchFamily="18" charset="0"/>
              </a:rPr>
              <a:t>debe estar siempre ventilada; al usarla en tu siguiente periodo, lávala bien; guárdala alejada de tus mascotas y niños pequeños; </a:t>
            </a:r>
            <a:r>
              <a:rPr lang="es-MX" sz="1050" b="1" dirty="0">
                <a:latin typeface="Adobe Devanagari" panose="02040503050201020203" pitchFamily="18" charset="0"/>
                <a:cs typeface="Adobe Devanagari" panose="02040503050201020203" pitchFamily="18" charset="0"/>
              </a:rPr>
              <a:t>evita que haga contacto con los rayos </a:t>
            </a:r>
            <a:r>
              <a:rPr lang="es-MX" sz="1050" b="1" dirty="0" smtClean="0">
                <a:latin typeface="Adobe Devanagari" panose="02040503050201020203" pitchFamily="18" charset="0"/>
                <a:cs typeface="Adobe Devanagari" panose="02040503050201020203" pitchFamily="18" charset="0"/>
              </a:rPr>
              <a:t>UV</a:t>
            </a:r>
            <a:r>
              <a:rPr lang="es-MX" sz="1050" dirty="0" smtClean="0">
                <a:latin typeface="Adobe Devanagari" panose="02040503050201020203" pitchFamily="18" charset="0"/>
                <a:cs typeface="Adobe Devanagari" panose="02040503050201020203" pitchFamily="18" charset="0"/>
              </a:rPr>
              <a:t>, ya </a:t>
            </a:r>
            <a:r>
              <a:rPr lang="es-MX" sz="1050" dirty="0">
                <a:latin typeface="Adobe Devanagari" panose="02040503050201020203" pitchFamily="18" charset="0"/>
                <a:cs typeface="Adobe Devanagari" panose="02040503050201020203" pitchFamily="18" charset="0"/>
              </a:rPr>
              <a:t>que esto puede decolorar el material y darle un tono amarillento </a:t>
            </a:r>
            <a:r>
              <a:rPr lang="es-MX" sz="1050" dirty="0" smtClean="0">
                <a:latin typeface="Adobe Devanagari" panose="02040503050201020203" pitchFamily="18" charset="0"/>
                <a:cs typeface="Adobe Devanagari" panose="02040503050201020203" pitchFamily="18" charset="0"/>
              </a:rPr>
              <a:t>(esta </a:t>
            </a:r>
            <a:r>
              <a:rPr lang="es-MX" sz="1050" dirty="0">
                <a:latin typeface="Adobe Devanagari" panose="02040503050201020203" pitchFamily="18" charset="0"/>
                <a:cs typeface="Adobe Devanagari" panose="02040503050201020203" pitchFamily="18" charset="0"/>
              </a:rPr>
              <a:t>transformación de color no merma su calidad ni funcionamiento</a:t>
            </a:r>
            <a:r>
              <a:rPr lang="es-MX" sz="1050" dirty="0" smtClean="0">
                <a:latin typeface="Adobe Devanagari" panose="02040503050201020203" pitchFamily="18" charset="0"/>
                <a:cs typeface="Adobe Devanagari" panose="02040503050201020203" pitchFamily="18" charset="0"/>
              </a:rPr>
              <a:t>).</a:t>
            </a:r>
          </a:p>
          <a:p>
            <a:endParaRPr lang="es-MX" sz="1050" dirty="0" smtClean="0">
              <a:latin typeface="Adobe Devanagari" panose="02040503050201020203" pitchFamily="18" charset="0"/>
              <a:cs typeface="Adobe Devanagari" panose="02040503050201020203" pitchFamily="18" charset="0"/>
            </a:endParaRPr>
          </a:p>
          <a:p>
            <a:r>
              <a:rPr lang="es-MX" sz="1050" dirty="0" smtClean="0">
                <a:latin typeface="Adobe Devanagari" panose="02040503050201020203" pitchFamily="18" charset="0"/>
                <a:cs typeface="Adobe Devanagari" panose="02040503050201020203" pitchFamily="18" charset="0"/>
              </a:rPr>
              <a:t>   Si aun después de estos cuidados notas en tu copa un </a:t>
            </a:r>
            <a:r>
              <a:rPr lang="es-MX" sz="1050" b="1" dirty="0" smtClean="0">
                <a:latin typeface="Adobe Devanagari" panose="02040503050201020203" pitchFamily="18" charset="0"/>
                <a:cs typeface="Adobe Devanagari" panose="02040503050201020203" pitchFamily="18" charset="0"/>
              </a:rPr>
              <a:t>color amarillo-marrón</a:t>
            </a:r>
            <a:r>
              <a:rPr lang="es-MX" sz="1050" dirty="0" smtClean="0">
                <a:latin typeface="Adobe Devanagari" panose="02040503050201020203" pitchFamily="18" charset="0"/>
                <a:cs typeface="Adobe Devanagari" panose="02040503050201020203" pitchFamily="18" charset="0"/>
              </a:rPr>
              <a:t>, esto se debe simplemente a que la sangre ha tenido la silicona (esto pasa con la mayoría de las copas menstruales), debes dejar la copa remojando en agua oxigenada durante una noche (8-12 horas) y quedará como nueva. No te recomendamos hacer este proceso más de una vez al año, ya que se podría estropear el material.</a:t>
            </a:r>
          </a:p>
          <a:p>
            <a:endParaRPr lang="es-MX" sz="1050" dirty="0" smtClean="0">
              <a:latin typeface="Adobe Devanagari" panose="02040503050201020203" pitchFamily="18" charset="0"/>
              <a:cs typeface="Adobe Devanagari" panose="02040503050201020203" pitchFamily="18" charset="0"/>
            </a:endParaRPr>
          </a:p>
          <a:p>
            <a:r>
              <a:rPr lang="es-MX" sz="1050" dirty="0" smtClean="0">
                <a:latin typeface="Adobe Devanagari" panose="02040503050201020203" pitchFamily="18" charset="0"/>
                <a:cs typeface="Adobe Devanagari" panose="02040503050201020203" pitchFamily="18" charset="0"/>
              </a:rPr>
              <a:t>   Por otro lado, si detectas que </a:t>
            </a:r>
            <a:r>
              <a:rPr lang="es-MX" sz="1050" b="1" dirty="0" smtClean="0">
                <a:latin typeface="Adobe Devanagari" panose="02040503050201020203" pitchFamily="18" charset="0"/>
                <a:cs typeface="Adobe Devanagari" panose="02040503050201020203" pitchFamily="18" charset="0"/>
              </a:rPr>
              <a:t>tu copa huele mal </a:t>
            </a:r>
            <a:r>
              <a:rPr lang="es-MX" sz="1050" dirty="0" smtClean="0">
                <a:latin typeface="Adobe Devanagari" panose="02040503050201020203" pitchFamily="18" charset="0"/>
                <a:cs typeface="Adobe Devanagari" panose="02040503050201020203" pitchFamily="18" charset="0"/>
              </a:rPr>
              <a:t>(incluso después de hervirla), te </a:t>
            </a:r>
            <a:r>
              <a:rPr lang="es-MX" sz="1050" dirty="0">
                <a:latin typeface="Adobe Devanagari" panose="02040503050201020203" pitchFamily="18" charset="0"/>
                <a:cs typeface="Adobe Devanagari" panose="02040503050201020203" pitchFamily="18" charset="0"/>
              </a:rPr>
              <a:t>recomendamos </a:t>
            </a:r>
            <a:r>
              <a:rPr lang="es-MX" sz="1050" dirty="0" smtClean="0">
                <a:latin typeface="Adobe Devanagari" panose="02040503050201020203" pitchFamily="18" charset="0"/>
                <a:cs typeface="Adobe Devanagari" panose="02040503050201020203" pitchFamily="18" charset="0"/>
              </a:rPr>
              <a:t>que </a:t>
            </a:r>
            <a:r>
              <a:rPr lang="es-MX" sz="1050" dirty="0">
                <a:latin typeface="Adobe Devanagari" panose="02040503050201020203" pitchFamily="18" charset="0"/>
                <a:cs typeface="Adobe Devanagari" panose="02040503050201020203" pitchFamily="18" charset="0"/>
              </a:rPr>
              <a:t>compruebes que todos lo agujeritos, estrías y demás huecos estén completamente </a:t>
            </a:r>
            <a:r>
              <a:rPr lang="es-MX" sz="1050" dirty="0" smtClean="0">
                <a:latin typeface="Adobe Devanagari" panose="02040503050201020203" pitchFamily="18" charset="0"/>
                <a:cs typeface="Adobe Devanagari" panose="02040503050201020203" pitchFamily="18" charset="0"/>
              </a:rPr>
              <a:t>desobstruidos </a:t>
            </a:r>
            <a:r>
              <a:rPr lang="es-MX" sz="1050" dirty="0">
                <a:latin typeface="Adobe Devanagari" panose="02040503050201020203" pitchFamily="18" charset="0"/>
                <a:cs typeface="Adobe Devanagari" panose="02040503050201020203" pitchFamily="18" charset="0"/>
              </a:rPr>
              <a:t>y no presentan ningún resto</a:t>
            </a:r>
            <a:r>
              <a:rPr lang="es-MX" sz="1050" dirty="0" smtClean="0">
                <a:latin typeface="Adobe Devanagari" panose="02040503050201020203" pitchFamily="18" charset="0"/>
                <a:cs typeface="Adobe Devanagari" panose="02040503050201020203" pitchFamily="18" charset="0"/>
              </a:rPr>
              <a:t>. Si después de esto el olor persistiera, te sugerimos sigas el mismo consejo que para quitar la coloración.</a:t>
            </a:r>
            <a:endParaRPr lang="es-MX" sz="1050" dirty="0">
              <a:latin typeface="Adobe Devanagari" panose="02040503050201020203" pitchFamily="18" charset="0"/>
              <a:cs typeface="Adobe Devanagari" panose="02040503050201020203" pitchFamily="18" charset="0"/>
            </a:endParaRPr>
          </a:p>
        </p:txBody>
      </p:sp>
      <p:cxnSp>
        <p:nvCxnSpPr>
          <p:cNvPr id="3" name="Conector recto de flecha 2"/>
          <p:cNvCxnSpPr/>
          <p:nvPr/>
        </p:nvCxnSpPr>
        <p:spPr>
          <a:xfrm>
            <a:off x="5023134" y="661666"/>
            <a:ext cx="1430745" cy="1045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 name="Conector angular 14"/>
          <p:cNvCxnSpPr/>
          <p:nvPr/>
        </p:nvCxnSpPr>
        <p:spPr>
          <a:xfrm flipV="1">
            <a:off x="5002570" y="837157"/>
            <a:ext cx="1451309" cy="260190"/>
          </a:xfrm>
          <a:prstGeom prst="bentConnector3">
            <a:avLst/>
          </a:prstGeom>
          <a:ln>
            <a:tailEnd type="triangle"/>
          </a:ln>
        </p:spPr>
        <p:style>
          <a:lnRef idx="2">
            <a:schemeClr val="dk1"/>
          </a:lnRef>
          <a:fillRef idx="0">
            <a:schemeClr val="dk1"/>
          </a:fillRef>
          <a:effectRef idx="1">
            <a:schemeClr val="dk1"/>
          </a:effectRef>
          <a:fontRef idx="minor">
            <a:schemeClr val="tx1"/>
          </a:fontRef>
        </p:style>
      </p:cxnSp>
      <p:cxnSp>
        <p:nvCxnSpPr>
          <p:cNvPr id="27" name="Conector recto de flecha 26"/>
          <p:cNvCxnSpPr/>
          <p:nvPr/>
        </p:nvCxnSpPr>
        <p:spPr>
          <a:xfrm>
            <a:off x="5184938" y="1503723"/>
            <a:ext cx="1243498" cy="110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9" name="Conector angular 28"/>
          <p:cNvCxnSpPr/>
          <p:nvPr/>
        </p:nvCxnSpPr>
        <p:spPr>
          <a:xfrm>
            <a:off x="5289647" y="1930813"/>
            <a:ext cx="1144854" cy="98365"/>
          </a:xfrm>
          <a:prstGeom prst="bentConnector3">
            <a:avLst/>
          </a:prstGeom>
          <a:ln>
            <a:tailEnd type="triangle"/>
          </a:ln>
        </p:spPr>
        <p:style>
          <a:lnRef idx="2">
            <a:schemeClr val="dk1"/>
          </a:lnRef>
          <a:fillRef idx="0">
            <a:schemeClr val="dk1"/>
          </a:fillRef>
          <a:effectRef idx="1">
            <a:schemeClr val="dk1"/>
          </a:effectRef>
          <a:fontRef idx="minor">
            <a:schemeClr val="tx1"/>
          </a:fontRef>
        </p:style>
      </p:cxnSp>
      <p:cxnSp>
        <p:nvCxnSpPr>
          <p:cNvPr id="33" name="Conector recto de flecha 32"/>
          <p:cNvCxnSpPr/>
          <p:nvPr/>
        </p:nvCxnSpPr>
        <p:spPr>
          <a:xfrm flipV="1">
            <a:off x="5533726" y="2528843"/>
            <a:ext cx="914830" cy="936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35" name="Elipse 34"/>
          <p:cNvSpPr/>
          <p:nvPr/>
        </p:nvSpPr>
        <p:spPr>
          <a:xfrm>
            <a:off x="6433569" y="819958"/>
            <a:ext cx="50219" cy="50219"/>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s-MX" sz="2201" dirty="0"/>
          </a:p>
        </p:txBody>
      </p:sp>
      <p:sp>
        <p:nvSpPr>
          <p:cNvPr id="5" name="CuadroTexto 4"/>
          <p:cNvSpPr txBox="1"/>
          <p:nvPr/>
        </p:nvSpPr>
        <p:spPr>
          <a:xfrm>
            <a:off x="2665570" y="8111745"/>
            <a:ext cx="2416026" cy="1061829"/>
          </a:xfrm>
          <a:prstGeom prst="rect">
            <a:avLst/>
          </a:prstGeom>
          <a:noFill/>
        </p:spPr>
        <p:txBody>
          <a:bodyPr wrap="square" rtlCol="0">
            <a:spAutoFit/>
          </a:bodyPr>
          <a:lstStyle/>
          <a:p>
            <a:pPr marL="171450" lvl="1" indent="-171450">
              <a:buFont typeface="Wingdings" panose="05000000000000000000" pitchFamily="2" charset="2"/>
              <a:buChar char="v"/>
            </a:pPr>
            <a:r>
              <a:rPr lang="es-MX" sz="1050" dirty="0" smtClean="0">
                <a:latin typeface="Adobe Devanagari" panose="02040503050201020203" pitchFamily="18" charset="0"/>
                <a:cs typeface="Adobe Devanagari" panose="02040503050201020203" pitchFamily="18" charset="0"/>
              </a:rPr>
              <a:t>O </a:t>
            </a:r>
            <a:r>
              <a:rPr lang="es-MX" sz="1050" dirty="0">
                <a:latin typeface="Adobe Devanagari" panose="02040503050201020203" pitchFamily="18" charset="0"/>
                <a:cs typeface="Adobe Devanagari" panose="02040503050201020203" pitchFamily="18" charset="0"/>
              </a:rPr>
              <a:t>en un vasito esterilizador de silicona, simplemente mete tu copa en el vaso y llénalo con agua hasta ¾ partes de su capacidad, colócalo sin tapa dentro del microondas durante 3 a 4 minutos aproximadamente</a:t>
            </a:r>
            <a:r>
              <a:rPr lang="es-MX" sz="1050" dirty="0" smtClean="0">
                <a:latin typeface="Adobe Devanagari" panose="02040503050201020203" pitchFamily="18" charset="0"/>
                <a:cs typeface="Adobe Devanagari" panose="02040503050201020203" pitchFamily="18" charset="0"/>
              </a:rPr>
              <a:t>.</a:t>
            </a:r>
            <a:endParaRPr lang="es-MX" sz="1050" dirty="0">
              <a:latin typeface="Adobe Devanagari" panose="02040503050201020203" pitchFamily="18" charset="0"/>
              <a:cs typeface="Adobe Devanagari" panose="02040503050201020203" pitchFamily="18" charset="0"/>
            </a:endParaRPr>
          </a:p>
        </p:txBody>
      </p:sp>
      <p:sp>
        <p:nvSpPr>
          <p:cNvPr id="26" name="Rectángulo 25"/>
          <p:cNvSpPr/>
          <p:nvPr/>
        </p:nvSpPr>
        <p:spPr>
          <a:xfrm>
            <a:off x="2213002" y="7097810"/>
            <a:ext cx="2789568" cy="1061829"/>
          </a:xfrm>
          <a:prstGeom prst="rect">
            <a:avLst/>
          </a:prstGeom>
        </p:spPr>
        <p:txBody>
          <a:bodyPr wrap="square">
            <a:spAutoFit/>
          </a:bodyPr>
          <a:lstStyle/>
          <a:p>
            <a:pPr marL="673639" lvl="1" indent="-171450">
              <a:buFont typeface="Wingdings" panose="05000000000000000000" pitchFamily="2" charset="2"/>
              <a:buChar char="v"/>
            </a:pPr>
            <a:r>
              <a:rPr lang="es-MX" sz="1050" dirty="0">
                <a:latin typeface="Adobe Devanagari" panose="02040503050201020203" pitchFamily="18" charset="0"/>
                <a:cs typeface="Adobe Devanagari" panose="02040503050201020203" pitchFamily="18" charset="0"/>
              </a:rPr>
              <a:t>En un pocillo, </a:t>
            </a:r>
            <a:r>
              <a:rPr lang="es-MX" sz="1050" dirty="0" smtClean="0">
                <a:latin typeface="Adobe Devanagari" panose="02040503050201020203" pitchFamily="18" charset="0"/>
                <a:cs typeface="Adobe Devanagari" panose="02040503050201020203" pitchFamily="18" charset="0"/>
              </a:rPr>
              <a:t>cubre </a:t>
            </a:r>
            <a:r>
              <a:rPr lang="es-MX" sz="1050" dirty="0">
                <a:latin typeface="Adobe Devanagari" panose="02040503050201020203" pitchFamily="18" charset="0"/>
                <a:cs typeface="Adobe Devanagari" panose="02040503050201020203" pitchFamily="18" charset="0"/>
              </a:rPr>
              <a:t>la copa totalmente con </a:t>
            </a:r>
            <a:r>
              <a:rPr lang="es-MX" sz="1050" dirty="0" smtClean="0">
                <a:latin typeface="Adobe Devanagari" panose="02040503050201020203" pitchFamily="18" charset="0"/>
                <a:cs typeface="Adobe Devanagari" panose="02040503050201020203" pitchFamily="18" charset="0"/>
              </a:rPr>
              <a:t>agua (es </a:t>
            </a:r>
            <a:r>
              <a:rPr lang="es-MX" sz="1050" dirty="0">
                <a:latin typeface="Adobe Devanagari" panose="02040503050201020203" pitchFamily="18" charset="0"/>
                <a:cs typeface="Adobe Devanagari" panose="02040503050201020203" pitchFamily="18" charset="0"/>
              </a:rPr>
              <a:t>decir, que quede </a:t>
            </a:r>
            <a:r>
              <a:rPr lang="es-MX" sz="1050" dirty="0" smtClean="0">
                <a:latin typeface="Adobe Devanagari" panose="02040503050201020203" pitchFamily="18" charset="0"/>
                <a:cs typeface="Adobe Devanagari" panose="02040503050201020203" pitchFamily="18" charset="0"/>
              </a:rPr>
              <a:t>flotando, para que no se dañe), </a:t>
            </a:r>
            <a:r>
              <a:rPr lang="es-MX" sz="1050" dirty="0">
                <a:latin typeface="Adobe Devanagari" panose="02040503050201020203" pitchFamily="18" charset="0"/>
                <a:cs typeface="Adobe Devanagari" panose="02040503050201020203" pitchFamily="18" charset="0"/>
              </a:rPr>
              <a:t>deja que el agua llegue a ebullición y </a:t>
            </a:r>
            <a:r>
              <a:rPr lang="es-MX" sz="1050" dirty="0" smtClean="0">
                <a:latin typeface="Adobe Devanagari" panose="02040503050201020203" pitchFamily="18" charset="0"/>
                <a:cs typeface="Adobe Devanagari" panose="02040503050201020203" pitchFamily="18" charset="0"/>
              </a:rPr>
              <a:t>espera  hasta 3 minutos antes de sacar tu copa.</a:t>
            </a:r>
            <a:endParaRPr lang="es-MX" sz="1050" dirty="0">
              <a:latin typeface="Adobe Devanagari" panose="02040503050201020203" pitchFamily="18" charset="0"/>
              <a:cs typeface="Adobe Devanagari" panose="02040503050201020203" pitchFamily="18" charset="0"/>
            </a:endParaRPr>
          </a:p>
        </p:txBody>
      </p:sp>
      <p:pic>
        <p:nvPicPr>
          <p:cNvPr id="36" name="Imagen 35"/>
          <p:cNvPicPr>
            <a:picLocks noChangeAspect="1"/>
          </p:cNvPicPr>
          <p:nvPr/>
        </p:nvPicPr>
        <p:blipFill>
          <a:blip r:embed="rId3" cstate="print">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rot="16200000">
            <a:off x="3532459" y="7619057"/>
            <a:ext cx="3029178" cy="1425114"/>
          </a:xfrm>
          <a:prstGeom prst="rect">
            <a:avLst/>
          </a:prstGeom>
        </p:spPr>
      </p:pic>
    </p:spTree>
    <p:extLst>
      <p:ext uri="{BB962C8B-B14F-4D97-AF65-F5344CB8AC3E}">
        <p14:creationId xmlns:p14="http://schemas.microsoft.com/office/powerpoint/2010/main" val="36429756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Resultado de imagen para camino de flores dibujo"/>
          <p:cNvPicPr>
            <a:picLocks noChangeAspect="1" noChangeArrowheads="1"/>
          </p:cNvPicPr>
          <p:nvPr/>
        </p:nvPicPr>
        <p:blipFill rotWithShape="1">
          <a:blip r:embed="rId3">
            <a:extLst>
              <a:ext uri="{28A0092B-C50C-407E-A947-70E740481C1C}">
                <a14:useLocalDpi xmlns:a14="http://schemas.microsoft.com/office/drawing/2010/main" val="0"/>
              </a:ext>
            </a:extLst>
          </a:blip>
          <a:srcRect b="5737"/>
          <a:stretch/>
        </p:blipFill>
        <p:spPr bwMode="auto">
          <a:xfrm>
            <a:off x="3261417" y="8275089"/>
            <a:ext cx="1267956" cy="1215478"/>
          </a:xfrm>
          <a:prstGeom prst="rect">
            <a:avLst/>
          </a:prstGeom>
          <a:noFill/>
          <a:extLst>
            <a:ext uri="{909E8E84-426E-40DD-AFC4-6F175D3DCCD1}">
              <a14:hiddenFill xmlns:a14="http://schemas.microsoft.com/office/drawing/2010/main">
                <a:solidFill>
                  <a:srgbClr val="FFFFFF"/>
                </a:solidFill>
              </a14:hiddenFill>
            </a:ext>
          </a:extLst>
        </p:spPr>
      </p:pic>
      <p:pic>
        <p:nvPicPr>
          <p:cNvPr id="2" name="Imagen 1"/>
          <p:cNvPicPr>
            <a:picLocks noChangeAspect="1"/>
          </p:cNvPicPr>
          <p:nvPr/>
        </p:nvPicPr>
        <p:blipFill rotWithShape="1">
          <a:blip r:embed="rId4" cstate="print">
            <a:extLst>
              <a:ext uri="{28A0092B-C50C-407E-A947-70E740481C1C}">
                <a14:useLocalDpi xmlns:a14="http://schemas.microsoft.com/office/drawing/2010/main" val="0"/>
              </a:ext>
            </a:extLst>
          </a:blip>
          <a:srcRect l="49178"/>
          <a:stretch/>
        </p:blipFill>
        <p:spPr>
          <a:xfrm>
            <a:off x="747065" y="7109609"/>
            <a:ext cx="1220370" cy="1300671"/>
          </a:xfrm>
          <a:prstGeom prst="rect">
            <a:avLst/>
          </a:prstGeom>
        </p:spPr>
      </p:pic>
      <p:sp>
        <p:nvSpPr>
          <p:cNvPr id="3" name="Rectángulo 2"/>
          <p:cNvSpPr/>
          <p:nvPr/>
        </p:nvSpPr>
        <p:spPr>
          <a:xfrm>
            <a:off x="178396" y="-1"/>
            <a:ext cx="2398032" cy="10044113"/>
          </a:xfrm>
          <a:prstGeom prst="rect">
            <a:avLst/>
          </a:prstGeom>
          <a:noFill/>
          <a:ln>
            <a:noFill/>
          </a:ln>
        </p:spPr>
        <p:style>
          <a:lnRef idx="0">
            <a:scrgbClr r="0" g="0" b="0"/>
          </a:lnRef>
          <a:fillRef idx="0">
            <a:scrgbClr r="0" g="0" b="0"/>
          </a:fillRef>
          <a:effectRef idx="0">
            <a:scrgbClr r="0" g="0" b="0"/>
          </a:effectRef>
          <a:fontRef idx="minor">
            <a:schemeClr val="accent1"/>
          </a:fontRef>
        </p:style>
        <p:txBody>
          <a:bodyPr rtlCol="0" anchor="ctr"/>
          <a:lstStyle/>
          <a:p>
            <a:pPr algn="ctr"/>
            <a:endParaRPr lang="es-MX" sz="2201" dirty="0"/>
          </a:p>
        </p:txBody>
      </p:sp>
      <p:sp>
        <p:nvSpPr>
          <p:cNvPr id="4" name="Rectángulo 3"/>
          <p:cNvSpPr/>
          <p:nvPr/>
        </p:nvSpPr>
        <p:spPr>
          <a:xfrm>
            <a:off x="2639003" y="-1"/>
            <a:ext cx="4984591" cy="10044113"/>
          </a:xfrm>
          <a:prstGeom prst="rect">
            <a:avLst/>
          </a:prstGeom>
          <a:noFill/>
          <a:ln>
            <a:noFill/>
          </a:ln>
        </p:spPr>
        <p:style>
          <a:lnRef idx="0">
            <a:scrgbClr r="0" g="0" b="0"/>
          </a:lnRef>
          <a:fillRef idx="0">
            <a:scrgbClr r="0" g="0" b="0"/>
          </a:fillRef>
          <a:effectRef idx="0">
            <a:scrgbClr r="0" g="0" b="0"/>
          </a:effectRef>
          <a:fontRef idx="minor">
            <a:schemeClr val="accent1"/>
          </a:fontRef>
        </p:style>
        <p:txBody>
          <a:bodyPr rtlCol="0" anchor="ctr"/>
          <a:lstStyle/>
          <a:p>
            <a:pPr algn="ctr"/>
            <a:endParaRPr lang="es-MX" sz="2201" dirty="0"/>
          </a:p>
        </p:txBody>
      </p:sp>
      <p:sp>
        <p:nvSpPr>
          <p:cNvPr id="10" name="Rectángulo redondeado 9"/>
          <p:cNvSpPr/>
          <p:nvPr/>
        </p:nvSpPr>
        <p:spPr>
          <a:xfrm>
            <a:off x="178396" y="92355"/>
            <a:ext cx="2295934" cy="8828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1208" dirty="0"/>
              <a:t>2. Dobla la copa de la manera que te resulte más cómoda: en forma de “C”, de “7” o “doblada hacia adentro”.</a:t>
            </a:r>
          </a:p>
        </p:txBody>
      </p:sp>
      <p:sp>
        <p:nvSpPr>
          <p:cNvPr id="11" name="Rectángulo redondeado 10"/>
          <p:cNvSpPr/>
          <p:nvPr/>
        </p:nvSpPr>
        <p:spPr>
          <a:xfrm>
            <a:off x="183170" y="5327465"/>
            <a:ext cx="2291160" cy="43943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1318" dirty="0"/>
              <a:t>3. Introdúcela en la vagina</a:t>
            </a:r>
            <a:r>
              <a:rPr lang="es-MX" sz="1318" dirty="0" smtClean="0"/>
              <a:t>. </a:t>
            </a:r>
            <a:endParaRPr lang="es-MX" sz="1318" dirty="0"/>
          </a:p>
        </p:txBody>
      </p:sp>
      <p:pic>
        <p:nvPicPr>
          <p:cNvPr id="12" name="Imagen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0917" y="3600202"/>
            <a:ext cx="1715869" cy="1715869"/>
          </a:xfrm>
          <a:prstGeom prst="rect">
            <a:avLst/>
          </a:prstGeom>
        </p:spPr>
      </p:pic>
      <p:pic>
        <p:nvPicPr>
          <p:cNvPr id="13" name="Imagen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2896" y="786000"/>
            <a:ext cx="1864179" cy="1864179"/>
          </a:xfrm>
          <a:prstGeom prst="rect">
            <a:avLst/>
          </a:prstGeom>
          <a:noFill/>
          <a:ln>
            <a:noFill/>
          </a:ln>
        </p:spPr>
        <p:style>
          <a:lnRef idx="0">
            <a:scrgbClr r="0" g="0" b="0"/>
          </a:lnRef>
          <a:fillRef idx="0">
            <a:scrgbClr r="0" g="0" b="0"/>
          </a:fillRef>
          <a:effectRef idx="0">
            <a:scrgbClr r="0" g="0" b="0"/>
          </a:effectRef>
          <a:fontRef idx="minor">
            <a:schemeClr val="accent1"/>
          </a:fontRef>
        </p:style>
      </p:pic>
      <p:pic>
        <p:nvPicPr>
          <p:cNvPr id="14" name="Imagen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66449" y="2273587"/>
            <a:ext cx="1778645" cy="1778645"/>
          </a:xfrm>
          <a:prstGeom prst="rect">
            <a:avLst/>
          </a:prstGeom>
        </p:spPr>
      </p:pic>
      <p:pic>
        <p:nvPicPr>
          <p:cNvPr id="15" name="Imagen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771536" y="824542"/>
            <a:ext cx="2418934" cy="2043581"/>
          </a:xfrm>
          <a:prstGeom prst="rect">
            <a:avLst/>
          </a:prstGeom>
        </p:spPr>
      </p:pic>
      <p:sp>
        <p:nvSpPr>
          <p:cNvPr id="16" name="25 CuadroTexto"/>
          <p:cNvSpPr txBox="1"/>
          <p:nvPr/>
        </p:nvSpPr>
        <p:spPr>
          <a:xfrm>
            <a:off x="2701356" y="80013"/>
            <a:ext cx="4960921" cy="738664"/>
          </a:xfrm>
          <a:prstGeom prst="rect">
            <a:avLst/>
          </a:prstGeom>
          <a:noFill/>
        </p:spPr>
        <p:txBody>
          <a:bodyPr wrap="square" rtlCol="0">
            <a:spAutoFit/>
          </a:bodyPr>
          <a:lstStyle/>
          <a:p>
            <a:r>
              <a:rPr lang="es-MX" sz="1050" dirty="0">
                <a:latin typeface="Adobe Devanagari" panose="02040503050201020203" pitchFamily="18" charset="0"/>
                <a:cs typeface="Adobe Devanagari" panose="02040503050201020203" pitchFamily="18" charset="0"/>
              </a:rPr>
              <a:t>   Posiciona tu copa en la entrada de la vagina y presiona suavemente con tus dedos, hasta que sientas que el rabillo queda ligeramente dentro de tus labios vaginales. </a:t>
            </a:r>
            <a:endParaRPr lang="es-MX" sz="1050" b="1" dirty="0">
              <a:latin typeface="Adobe Devanagari" panose="02040503050201020203" pitchFamily="18" charset="0"/>
              <a:cs typeface="Adobe Devanagari" panose="02040503050201020203" pitchFamily="18" charset="0"/>
            </a:endParaRPr>
          </a:p>
          <a:p>
            <a:r>
              <a:rPr lang="es-MX" sz="1050" dirty="0" smtClean="0">
                <a:latin typeface="Adobe Devanagari" panose="02040503050201020203" pitchFamily="18" charset="0"/>
                <a:cs typeface="Adobe Devanagari" panose="02040503050201020203" pitchFamily="18" charset="0"/>
              </a:rPr>
              <a:t>   Asegúrate </a:t>
            </a:r>
            <a:r>
              <a:rPr lang="es-MX" sz="1050" dirty="0">
                <a:latin typeface="Adobe Devanagari" panose="02040503050201020203" pitchFamily="18" charset="0"/>
                <a:cs typeface="Adobe Devanagari" panose="02040503050201020203" pitchFamily="18" charset="0"/>
              </a:rPr>
              <a:t>que la copa se haya abierto correctamente haciéndola girar después de </a:t>
            </a:r>
            <a:r>
              <a:rPr lang="es-MX" sz="1050" dirty="0" smtClean="0">
                <a:latin typeface="Adobe Devanagari" panose="02040503050201020203" pitchFamily="18" charset="0"/>
                <a:cs typeface="Adobe Devanagari" panose="02040503050201020203" pitchFamily="18" charset="0"/>
              </a:rPr>
              <a:t>introducirla, así </a:t>
            </a:r>
            <a:r>
              <a:rPr lang="es-MX" sz="1050" dirty="0">
                <a:latin typeface="Adobe Devanagari" panose="02040503050201020203" pitchFamily="18" charset="0"/>
                <a:cs typeface="Adobe Devanagari" panose="02040503050201020203" pitchFamily="18" charset="0"/>
              </a:rPr>
              <a:t>se creará el vacío y no habrá </a:t>
            </a:r>
            <a:r>
              <a:rPr lang="es-MX" sz="1050" dirty="0" smtClean="0">
                <a:latin typeface="Adobe Devanagari" panose="02040503050201020203" pitchFamily="18" charset="0"/>
                <a:cs typeface="Adobe Devanagari" panose="02040503050201020203" pitchFamily="18" charset="0"/>
              </a:rPr>
              <a:t>derrames. </a:t>
            </a:r>
            <a:endParaRPr lang="es-MX" sz="1050" b="1" dirty="0">
              <a:latin typeface="Adobe Devanagari" panose="02040503050201020203" pitchFamily="18" charset="0"/>
              <a:cs typeface="Adobe Devanagari" panose="02040503050201020203" pitchFamily="18" charset="0"/>
            </a:endParaRPr>
          </a:p>
        </p:txBody>
      </p:sp>
      <p:sp>
        <p:nvSpPr>
          <p:cNvPr id="17" name="Rectángulo redondeado 16"/>
          <p:cNvSpPr/>
          <p:nvPr/>
        </p:nvSpPr>
        <p:spPr>
          <a:xfrm>
            <a:off x="2701356" y="2920169"/>
            <a:ext cx="2401590" cy="43943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1318" dirty="0"/>
              <a:t>4. Extrae</a:t>
            </a:r>
          </a:p>
        </p:txBody>
      </p:sp>
      <p:sp>
        <p:nvSpPr>
          <p:cNvPr id="20" name="Rectángulo redondeado 19"/>
          <p:cNvSpPr/>
          <p:nvPr/>
        </p:nvSpPr>
        <p:spPr>
          <a:xfrm>
            <a:off x="5350274" y="762135"/>
            <a:ext cx="2209994" cy="1922629"/>
          </a:xfrm>
          <a:prstGeom prst="roundRect">
            <a:avLst/>
          </a:prstGeom>
          <a:noFill/>
          <a:ln w="9525" cap="flat" cmpd="sng" algn="ctr">
            <a:solidFill>
              <a:srgbClr val="33996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r>
              <a:rPr lang="es-MX" sz="1100" b="1" dirty="0">
                <a:solidFill>
                  <a:srgbClr val="339966"/>
                </a:solidFill>
                <a:latin typeface="Adobe Devanagari" panose="02040503050201020203" pitchFamily="18" charset="0"/>
                <a:cs typeface="Adobe Devanagari" panose="02040503050201020203" pitchFamily="18" charset="0"/>
              </a:rPr>
              <a:t>La copa debe quedar dentro de tu vagina por completo (de lo contrario te sentirás incómoda). No debes sentir la copa cuando estés sentada y debes poder alcanzarla cómodamente con la punta del dedo.</a:t>
            </a:r>
          </a:p>
          <a:p>
            <a:pPr algn="ctr"/>
            <a:r>
              <a:rPr lang="es-MX" sz="1100" b="1" dirty="0">
                <a:solidFill>
                  <a:srgbClr val="339966"/>
                </a:solidFill>
                <a:latin typeface="Adobe Devanagari" panose="02040503050201020203" pitchFamily="18" charset="0"/>
                <a:cs typeface="Adobe Devanagari" panose="02040503050201020203" pitchFamily="18" charset="0"/>
              </a:rPr>
              <a:t>Si te sientes incómoda es por que no la introdujiste bien, tendrás que sacarla y repetir el proceso nuevamente.</a:t>
            </a:r>
          </a:p>
        </p:txBody>
      </p:sp>
      <p:sp>
        <p:nvSpPr>
          <p:cNvPr id="22" name="25 CuadroTexto"/>
          <p:cNvSpPr txBox="1"/>
          <p:nvPr/>
        </p:nvSpPr>
        <p:spPr>
          <a:xfrm>
            <a:off x="172514" y="5871204"/>
            <a:ext cx="2427806" cy="577081"/>
          </a:xfrm>
          <a:prstGeom prst="rect">
            <a:avLst/>
          </a:prstGeom>
          <a:noFill/>
        </p:spPr>
        <p:txBody>
          <a:bodyPr wrap="square" rtlCol="0">
            <a:spAutoFit/>
          </a:bodyPr>
          <a:lstStyle/>
          <a:p>
            <a:r>
              <a:rPr lang="es-MX" sz="1050" dirty="0" smtClean="0">
                <a:latin typeface="Adobe Devanagari" panose="02040503050201020203" pitchFamily="18" charset="0"/>
                <a:cs typeface="Adobe Devanagari" panose="02040503050201020203" pitchFamily="18" charset="0"/>
              </a:rPr>
              <a:t>   Una </a:t>
            </a:r>
            <a:r>
              <a:rPr lang="es-MX" sz="1050" dirty="0">
                <a:latin typeface="Adobe Devanagari" panose="02040503050201020203" pitchFamily="18" charset="0"/>
                <a:cs typeface="Adobe Devanagari" panose="02040503050201020203" pitchFamily="18" charset="0"/>
              </a:rPr>
              <a:t>vez doblada, has caer agua sobre tu copa para lubricarla, busca la posición más cómoda para introducirla con facilidad. </a:t>
            </a:r>
            <a:endParaRPr lang="es-MX" sz="1050" b="1" dirty="0">
              <a:latin typeface="Adobe Devanagari" panose="02040503050201020203" pitchFamily="18" charset="0"/>
              <a:cs typeface="Adobe Devanagari" panose="02040503050201020203" pitchFamily="18" charset="0"/>
            </a:endParaRPr>
          </a:p>
        </p:txBody>
      </p:sp>
      <p:sp>
        <p:nvSpPr>
          <p:cNvPr id="18" name="Rectángulo redondeado 17"/>
          <p:cNvSpPr/>
          <p:nvPr/>
        </p:nvSpPr>
        <p:spPr>
          <a:xfrm>
            <a:off x="2678960" y="5681302"/>
            <a:ext cx="2423986" cy="43943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MX" sz="1318" dirty="0"/>
              <a:t>5. Limpia y </a:t>
            </a:r>
            <a:r>
              <a:rPr lang="es-MX" sz="1318" dirty="0" smtClean="0"/>
              <a:t>reinserta                            </a:t>
            </a:r>
            <a:endParaRPr lang="es-MX" sz="1318" dirty="0"/>
          </a:p>
        </p:txBody>
      </p:sp>
      <p:sp>
        <p:nvSpPr>
          <p:cNvPr id="23" name="25 CuadroTexto"/>
          <p:cNvSpPr txBox="1"/>
          <p:nvPr/>
        </p:nvSpPr>
        <p:spPr>
          <a:xfrm>
            <a:off x="2648994" y="6186773"/>
            <a:ext cx="2594811" cy="2031325"/>
          </a:xfrm>
          <a:prstGeom prst="rect">
            <a:avLst/>
          </a:prstGeom>
          <a:noFill/>
        </p:spPr>
        <p:txBody>
          <a:bodyPr wrap="square" rtlCol="0">
            <a:spAutoFit/>
          </a:bodyPr>
          <a:lstStyle/>
          <a:p>
            <a:r>
              <a:rPr lang="es-MX" sz="1050" dirty="0" smtClean="0">
                <a:latin typeface="Adobe Devanagari" panose="02040503050201020203" pitchFamily="18" charset="0"/>
                <a:cs typeface="Adobe Devanagari" panose="02040503050201020203" pitchFamily="18" charset="0"/>
              </a:rPr>
              <a:t>   Después </a:t>
            </a:r>
            <a:r>
              <a:rPr lang="es-MX" sz="1050" dirty="0">
                <a:latin typeface="Adobe Devanagari" panose="02040503050201020203" pitchFamily="18" charset="0"/>
                <a:cs typeface="Adobe Devanagari" panose="02040503050201020203" pitchFamily="18" charset="0"/>
              </a:rPr>
              <a:t>de vaciar el contenido, lava minuciosamente tu </a:t>
            </a:r>
            <a:r>
              <a:rPr lang="es-MX" sz="1050" b="1" i="1" dirty="0" smtClean="0">
                <a:latin typeface="Adobe Devanagari" panose="02040503050201020203" pitchFamily="18" charset="0"/>
                <a:cs typeface="Adobe Devanagari" panose="02040503050201020203" pitchFamily="18" charset="0"/>
              </a:rPr>
              <a:t>önis cup </a:t>
            </a:r>
            <a:r>
              <a:rPr lang="es-MX" sz="1050" dirty="0">
                <a:latin typeface="Adobe Devanagari" panose="02040503050201020203" pitchFamily="18" charset="0"/>
                <a:cs typeface="Adobe Devanagari" panose="02040503050201020203" pitchFamily="18" charset="0"/>
              </a:rPr>
              <a:t>con agua, </a:t>
            </a:r>
          </a:p>
          <a:p>
            <a:r>
              <a:rPr lang="es-MX" sz="1050" dirty="0" smtClean="0">
                <a:latin typeface="Adobe Devanagari" panose="02040503050201020203" pitchFamily="18" charset="0"/>
                <a:cs typeface="Adobe Devanagari" panose="02040503050201020203" pitchFamily="18" charset="0"/>
              </a:rPr>
              <a:t>también </a:t>
            </a:r>
            <a:r>
              <a:rPr lang="es-MX" sz="1050" dirty="0">
                <a:latin typeface="Adobe Devanagari" panose="02040503050201020203" pitchFamily="18" charset="0"/>
                <a:cs typeface="Adobe Devanagari" panose="02040503050201020203" pitchFamily="18" charset="0"/>
              </a:rPr>
              <a:t>puedes usar jabón neutro para asegurarte que quede bien limpia (</a:t>
            </a:r>
            <a:r>
              <a:rPr lang="es-MX" sz="1050" b="1" dirty="0">
                <a:latin typeface="Adobe Devanagari" panose="02040503050201020203" pitchFamily="18" charset="0"/>
                <a:cs typeface="Adobe Devanagari" panose="02040503050201020203" pitchFamily="18" charset="0"/>
              </a:rPr>
              <a:t>nunca uses jabones perfumados o detergentes de cualquier otro tipo</a:t>
            </a:r>
            <a:r>
              <a:rPr lang="es-MX" sz="1050" dirty="0">
                <a:latin typeface="Adobe Devanagari" panose="02040503050201020203" pitchFamily="18" charset="0"/>
                <a:cs typeface="Adobe Devanagari" panose="02040503050201020203" pitchFamily="18" charset="0"/>
              </a:rPr>
              <a:t>). </a:t>
            </a:r>
            <a:r>
              <a:rPr lang="es-MX" sz="1050" dirty="0" smtClean="0">
                <a:latin typeface="Adobe Devanagari" panose="02040503050201020203" pitchFamily="18" charset="0"/>
                <a:cs typeface="Adobe Devanagari" panose="02040503050201020203" pitchFamily="18" charset="0"/>
              </a:rPr>
              <a:t>Una vez limpia, procede </a:t>
            </a:r>
            <a:r>
              <a:rPr lang="es-MX" sz="1050" dirty="0">
                <a:latin typeface="Adobe Devanagari" panose="02040503050201020203" pitchFamily="18" charset="0"/>
                <a:cs typeface="Adobe Devanagari" panose="02040503050201020203" pitchFamily="18" charset="0"/>
              </a:rPr>
              <a:t>a insertarla nuevamente</a:t>
            </a:r>
            <a:r>
              <a:rPr lang="es-MX" sz="1050" dirty="0" smtClean="0">
                <a:latin typeface="Adobe Devanagari" panose="02040503050201020203" pitchFamily="18" charset="0"/>
                <a:cs typeface="Adobe Devanagari" panose="02040503050201020203" pitchFamily="18" charset="0"/>
              </a:rPr>
              <a:t>.</a:t>
            </a:r>
          </a:p>
          <a:p>
            <a:r>
              <a:rPr lang="es-MX" sz="1050" dirty="0" smtClean="0">
                <a:latin typeface="Adobe Devanagari" panose="02040503050201020203" pitchFamily="18" charset="0"/>
                <a:cs typeface="Adobe Devanagari" panose="02040503050201020203" pitchFamily="18" charset="0"/>
              </a:rPr>
              <a:t>   Cuando </a:t>
            </a:r>
            <a:r>
              <a:rPr lang="es-MX" sz="1050" dirty="0">
                <a:latin typeface="Adobe Devanagari" panose="02040503050201020203" pitchFamily="18" charset="0"/>
                <a:cs typeface="Adobe Devanagari" panose="02040503050201020203" pitchFamily="18" charset="0"/>
              </a:rPr>
              <a:t>tu periodo haya concluido</a:t>
            </a:r>
            <a:r>
              <a:rPr lang="es-MX" sz="1050" dirty="0" smtClean="0">
                <a:latin typeface="Adobe Devanagari" panose="02040503050201020203" pitchFamily="18" charset="0"/>
                <a:cs typeface="Adobe Devanagari" panose="02040503050201020203" pitchFamily="18" charset="0"/>
              </a:rPr>
              <a:t>, esteriliza tu copa </a:t>
            </a:r>
            <a:r>
              <a:rPr lang="es-MX" sz="1050" dirty="0">
                <a:latin typeface="Adobe Devanagari" panose="02040503050201020203" pitchFamily="18" charset="0"/>
                <a:cs typeface="Adobe Devanagari" panose="02040503050201020203" pitchFamily="18" charset="0"/>
              </a:rPr>
              <a:t>antes de </a:t>
            </a:r>
            <a:r>
              <a:rPr lang="es-MX" sz="1050" dirty="0" smtClean="0">
                <a:latin typeface="Adobe Devanagari" panose="02040503050201020203" pitchFamily="18" charset="0"/>
                <a:cs typeface="Adobe Devanagari" panose="02040503050201020203" pitchFamily="18" charset="0"/>
              </a:rPr>
              <a:t>guardarla en </a:t>
            </a:r>
            <a:r>
              <a:rPr lang="es-MX" sz="1050" dirty="0">
                <a:latin typeface="Adobe Devanagari" panose="02040503050201020203" pitchFamily="18" charset="0"/>
                <a:cs typeface="Adobe Devanagari" panose="02040503050201020203" pitchFamily="18" charset="0"/>
              </a:rPr>
              <a:t>su bolsita de </a:t>
            </a:r>
            <a:r>
              <a:rPr lang="es-MX" sz="1050" dirty="0" smtClean="0">
                <a:latin typeface="Adobe Devanagari" panose="02040503050201020203" pitchFamily="18" charset="0"/>
                <a:cs typeface="Adobe Devanagari" panose="02040503050201020203" pitchFamily="18" charset="0"/>
              </a:rPr>
              <a:t>tela </a:t>
            </a:r>
            <a:r>
              <a:rPr lang="es-MX" sz="1050" dirty="0">
                <a:latin typeface="Adobe Devanagari" panose="02040503050201020203" pitchFamily="18" charset="0"/>
                <a:cs typeface="Adobe Devanagari" panose="02040503050201020203" pitchFamily="18" charset="0"/>
              </a:rPr>
              <a:t>(permite la transpiración para mantener en perfecto estado tu </a:t>
            </a:r>
            <a:r>
              <a:rPr lang="es-MX" sz="1050" b="1" i="1" dirty="0">
                <a:latin typeface="Adobe Devanagari" panose="02040503050201020203" pitchFamily="18" charset="0"/>
                <a:cs typeface="Adobe Devanagari" panose="02040503050201020203" pitchFamily="18" charset="0"/>
              </a:rPr>
              <a:t>önis cup</a:t>
            </a:r>
            <a:r>
              <a:rPr lang="es-MX" sz="1050" dirty="0">
                <a:latin typeface="Adobe Devanagari" panose="02040503050201020203" pitchFamily="18" charset="0"/>
                <a:cs typeface="Adobe Devanagari" panose="02040503050201020203" pitchFamily="18" charset="0"/>
              </a:rPr>
              <a:t>), </a:t>
            </a:r>
            <a:r>
              <a:rPr lang="es-MX" sz="1050" dirty="0" smtClean="0">
                <a:latin typeface="Adobe Devanagari" panose="02040503050201020203" pitchFamily="18" charset="0"/>
                <a:cs typeface="Adobe Devanagari" panose="02040503050201020203" pitchFamily="18" charset="0"/>
              </a:rPr>
              <a:t>nunca la guardes en bolsas plásticas ni en recipientes herméticos.</a:t>
            </a:r>
            <a:endParaRPr lang="es-MX" sz="1050" dirty="0">
              <a:latin typeface="Adobe Devanagari" panose="02040503050201020203" pitchFamily="18" charset="0"/>
              <a:cs typeface="Adobe Devanagari" panose="02040503050201020203" pitchFamily="18" charset="0"/>
            </a:endParaRPr>
          </a:p>
        </p:txBody>
      </p:sp>
      <p:sp>
        <p:nvSpPr>
          <p:cNvPr id="24" name="Rectángulo redondeado 23"/>
          <p:cNvSpPr/>
          <p:nvPr/>
        </p:nvSpPr>
        <p:spPr>
          <a:xfrm>
            <a:off x="2750929" y="4974162"/>
            <a:ext cx="2209084" cy="603049"/>
          </a:xfrm>
          <a:prstGeom prst="roundRect">
            <a:avLst/>
          </a:prstGeom>
          <a:noFill/>
          <a:ln w="9525" cap="flat" cmpd="sng" algn="ctr">
            <a:solidFill>
              <a:srgbClr val="33996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algn="ctr"/>
            <a:r>
              <a:rPr lang="es-MX" sz="1100" b="1" dirty="0">
                <a:solidFill>
                  <a:srgbClr val="339966"/>
                </a:solidFill>
                <a:latin typeface="Adobe Devanagari" panose="02040503050201020203" pitchFamily="18" charset="0"/>
                <a:cs typeface="Adobe Devanagari" panose="02040503050201020203" pitchFamily="18" charset="0"/>
              </a:rPr>
              <a:t>Conforme vayas usando tu copa este proceso te será cada vez más fácil y cómodo.</a:t>
            </a:r>
          </a:p>
        </p:txBody>
      </p:sp>
      <p:sp>
        <p:nvSpPr>
          <p:cNvPr id="25" name="25 CuadroTexto"/>
          <p:cNvSpPr txBox="1"/>
          <p:nvPr/>
        </p:nvSpPr>
        <p:spPr>
          <a:xfrm>
            <a:off x="5243805" y="3006893"/>
            <a:ext cx="2405552" cy="2031325"/>
          </a:xfrm>
          <a:prstGeom prst="rect">
            <a:avLst/>
          </a:prstGeom>
          <a:noFill/>
        </p:spPr>
        <p:txBody>
          <a:bodyPr wrap="square" rtlCol="0">
            <a:spAutoFit/>
          </a:bodyPr>
          <a:lstStyle/>
          <a:p>
            <a:r>
              <a:rPr lang="es-MX" sz="1050" b="1" dirty="0">
                <a:latin typeface="Adobe Devanagari" panose="02040503050201020203" pitchFamily="18" charset="0"/>
                <a:cs typeface="Adobe Devanagari" panose="02040503050201020203" pitchFamily="18" charset="0"/>
              </a:rPr>
              <a:t>¿Cuándo tengo que vaciar su contenido?</a:t>
            </a:r>
          </a:p>
          <a:p>
            <a:r>
              <a:rPr lang="es-MX" sz="1050" dirty="0" smtClean="0">
                <a:latin typeface="Adobe Devanagari" panose="02040503050201020203" pitchFamily="18" charset="0"/>
                <a:cs typeface="Adobe Devanagari" panose="02040503050201020203" pitchFamily="18" charset="0"/>
              </a:rPr>
              <a:t>   En </a:t>
            </a:r>
            <a:r>
              <a:rPr lang="es-MX" sz="1050" dirty="0">
                <a:latin typeface="Adobe Devanagari" panose="02040503050201020203" pitchFamily="18" charset="0"/>
                <a:cs typeface="Adobe Devanagari" panose="02040503050201020203" pitchFamily="18" charset="0"/>
              </a:rPr>
              <a:t>este punto, con el uso continuo tu misma te irás dando cuenta del tiempo que tarda en llenarse tu </a:t>
            </a:r>
            <a:r>
              <a:rPr lang="es-MX" sz="1050" b="1" i="1" dirty="0">
                <a:latin typeface="Adobe Devanagari" panose="02040503050201020203" pitchFamily="18" charset="0"/>
                <a:cs typeface="Adobe Devanagari" panose="02040503050201020203" pitchFamily="18" charset="0"/>
              </a:rPr>
              <a:t>önis cup</a:t>
            </a:r>
            <a:r>
              <a:rPr lang="es-MX" sz="1050" dirty="0">
                <a:latin typeface="Adobe Devanagari" panose="02040503050201020203" pitchFamily="18" charset="0"/>
                <a:cs typeface="Adobe Devanagari" panose="02040503050201020203" pitchFamily="18" charset="0"/>
              </a:rPr>
              <a:t>, dependerá de la cantidad de flujo que vayas teniendo a lo largo del periodo. Se recomienda cambiarla cada 6 u 8 horas, evita que se exceda su capacidad, ya que podrías tener fugas</a:t>
            </a:r>
            <a:r>
              <a:rPr lang="es-MX" sz="1050" dirty="0" smtClean="0">
                <a:latin typeface="Adobe Devanagari" panose="02040503050201020203" pitchFamily="18" charset="0"/>
                <a:cs typeface="Adobe Devanagari" panose="02040503050201020203" pitchFamily="18" charset="0"/>
              </a:rPr>
              <a:t>. </a:t>
            </a:r>
          </a:p>
          <a:p>
            <a:r>
              <a:rPr lang="es-MX" sz="1050" dirty="0">
                <a:latin typeface="Adobe Devanagari" panose="02040503050201020203" pitchFamily="18" charset="0"/>
                <a:cs typeface="Adobe Devanagari" panose="02040503050201020203" pitchFamily="18" charset="0"/>
              </a:rPr>
              <a:t> </a:t>
            </a:r>
            <a:r>
              <a:rPr lang="es-MX" sz="1050" dirty="0" smtClean="0">
                <a:latin typeface="Adobe Devanagari" panose="02040503050201020203" pitchFamily="18" charset="0"/>
                <a:cs typeface="Adobe Devanagari" panose="02040503050201020203" pitchFamily="18" charset="0"/>
              </a:rPr>
              <a:t>  También es importante que sepas que puedes traerla puesta hasta por 12 horas, ya que la silicona es de la más alta calidad y no reacciona con tu flora vaginal</a:t>
            </a:r>
            <a:endParaRPr lang="es-MX" sz="1050" dirty="0">
              <a:latin typeface="Adobe Devanagari" panose="02040503050201020203" pitchFamily="18" charset="0"/>
              <a:cs typeface="Adobe Devanagari" panose="02040503050201020203" pitchFamily="18" charset="0"/>
            </a:endParaRPr>
          </a:p>
        </p:txBody>
      </p:sp>
      <p:sp>
        <p:nvSpPr>
          <p:cNvPr id="26" name="25 CuadroTexto"/>
          <p:cNvSpPr txBox="1"/>
          <p:nvPr/>
        </p:nvSpPr>
        <p:spPr>
          <a:xfrm>
            <a:off x="5243805" y="5134995"/>
            <a:ext cx="2427682" cy="1869743"/>
          </a:xfrm>
          <a:prstGeom prst="rect">
            <a:avLst/>
          </a:prstGeom>
          <a:noFill/>
        </p:spPr>
        <p:txBody>
          <a:bodyPr wrap="square" rtlCol="0">
            <a:spAutoFit/>
          </a:bodyPr>
          <a:lstStyle/>
          <a:p>
            <a:r>
              <a:rPr lang="es-MX" sz="1050" b="1" dirty="0">
                <a:latin typeface="Adobe Devanagari" panose="02040503050201020203" pitchFamily="18" charset="0"/>
                <a:cs typeface="Adobe Devanagari" panose="02040503050201020203" pitchFamily="18" charset="0"/>
              </a:rPr>
              <a:t>¿Qué pasa si tengo figas usando la </a:t>
            </a:r>
            <a:r>
              <a:rPr lang="es-MX" sz="1050" b="1" i="1" dirty="0">
                <a:latin typeface="Adobe Devanagari" panose="02040503050201020203" pitchFamily="18" charset="0"/>
                <a:cs typeface="Adobe Devanagari" panose="02040503050201020203" pitchFamily="18" charset="0"/>
              </a:rPr>
              <a:t>önis cup</a:t>
            </a:r>
            <a:r>
              <a:rPr lang="es-MX" sz="1050" b="1" dirty="0">
                <a:latin typeface="Adobe Devanagari" panose="02040503050201020203" pitchFamily="18" charset="0"/>
                <a:cs typeface="Adobe Devanagari" panose="02040503050201020203" pitchFamily="18" charset="0"/>
              </a:rPr>
              <a:t>?</a:t>
            </a:r>
          </a:p>
          <a:p>
            <a:r>
              <a:rPr lang="es-MX" sz="1050" dirty="0" smtClean="0">
                <a:latin typeface="Adobe Devanagari" panose="02040503050201020203" pitchFamily="18" charset="0"/>
                <a:cs typeface="Adobe Devanagari" panose="02040503050201020203" pitchFamily="18" charset="0"/>
              </a:rPr>
              <a:t>   Esta </a:t>
            </a:r>
            <a:r>
              <a:rPr lang="es-MX" sz="1050" dirty="0">
                <a:latin typeface="Adobe Devanagari" panose="02040503050201020203" pitchFamily="18" charset="0"/>
                <a:cs typeface="Adobe Devanagari" panose="02040503050201020203" pitchFamily="18" charset="0"/>
              </a:rPr>
              <a:t>situación puede suceder cuando la copa no se ha abierto correctamente dentro de la vagina o cuando el flujo ha superado su capacidad, intenta reinsertarla nuevamente y girarla para asegurar que se abra, </a:t>
            </a:r>
            <a:r>
              <a:rPr lang="es-MX" sz="1050" dirty="0" smtClean="0">
                <a:latin typeface="Adobe Devanagari" panose="02040503050201020203" pitchFamily="18" charset="0"/>
                <a:cs typeface="Adobe Devanagari" panose="02040503050201020203" pitchFamily="18" charset="0"/>
              </a:rPr>
              <a:t>por otro lado procura </a:t>
            </a:r>
            <a:r>
              <a:rPr lang="es-MX" sz="1050" dirty="0">
                <a:latin typeface="Adobe Devanagari" panose="02040503050201020203" pitchFamily="18" charset="0"/>
                <a:cs typeface="Adobe Devanagari" panose="02040503050201020203" pitchFamily="18" charset="0"/>
              </a:rPr>
              <a:t>cambiar tu copa con más frecuencia, para evitar derrames</a:t>
            </a:r>
            <a:r>
              <a:rPr lang="es-MX" sz="1050" dirty="0" smtClean="0">
                <a:latin typeface="Adobe Devanagari" panose="02040503050201020203" pitchFamily="18" charset="0"/>
                <a:cs typeface="Adobe Devanagari" panose="02040503050201020203" pitchFamily="18" charset="0"/>
              </a:rPr>
              <a:t>.</a:t>
            </a:r>
          </a:p>
          <a:p>
            <a:r>
              <a:rPr lang="es-MX" sz="1050" dirty="0" smtClean="0">
                <a:latin typeface="Adobe Devanagari" panose="02040503050201020203" pitchFamily="18" charset="0"/>
                <a:cs typeface="Adobe Devanagari" panose="02040503050201020203" pitchFamily="18" charset="0"/>
              </a:rPr>
              <a:t>   Si después de tomar estas precauciones, sigues teniendo fugas, es probable que debas cambiar a una talla mayor de copa.</a:t>
            </a:r>
            <a:endParaRPr lang="es-MX" sz="1050" dirty="0">
              <a:latin typeface="Adobe Devanagari" panose="02040503050201020203" pitchFamily="18" charset="0"/>
              <a:cs typeface="Adobe Devanagari" panose="02040503050201020203" pitchFamily="18" charset="0"/>
            </a:endParaRPr>
          </a:p>
        </p:txBody>
      </p:sp>
      <p:sp>
        <p:nvSpPr>
          <p:cNvPr id="27" name="25 CuadroTexto"/>
          <p:cNvSpPr txBox="1"/>
          <p:nvPr/>
        </p:nvSpPr>
        <p:spPr>
          <a:xfrm>
            <a:off x="2637883" y="3436370"/>
            <a:ext cx="2417915" cy="1708160"/>
          </a:xfrm>
          <a:prstGeom prst="rect">
            <a:avLst/>
          </a:prstGeom>
          <a:noFill/>
        </p:spPr>
        <p:txBody>
          <a:bodyPr wrap="square" rtlCol="0">
            <a:spAutoFit/>
          </a:bodyPr>
          <a:lstStyle/>
          <a:p>
            <a:r>
              <a:rPr lang="es-MX" sz="1050" dirty="0" smtClean="0">
                <a:latin typeface="Adobe Devanagari" panose="02040503050201020203" pitchFamily="18" charset="0"/>
                <a:cs typeface="Adobe Devanagari" panose="02040503050201020203" pitchFamily="18" charset="0"/>
              </a:rPr>
              <a:t>   Para </a:t>
            </a:r>
            <a:r>
              <a:rPr lang="es-MX" sz="1050" dirty="0">
                <a:latin typeface="Adobe Devanagari" panose="02040503050201020203" pitchFamily="18" charset="0"/>
                <a:cs typeface="Adobe Devanagari" panose="02040503050201020203" pitchFamily="18" charset="0"/>
              </a:rPr>
              <a:t>poder extraer la copa debes romper el sello de vacío, tira del rabillo de la copa, hasta que puedas alcanzar su base, presiona e inclínala de lado, llevándola hacia afuera de la vagina. Durante este proceso, debes relajar tus músculos pélvicos, para facilitar su extracción puedes pujar un poco hacia afuera. Se cuidadosa al sostenerla, para evitar derrames.</a:t>
            </a:r>
            <a:endParaRPr lang="es-MX" sz="1050" b="1" dirty="0">
              <a:latin typeface="Adobe Devanagari" panose="02040503050201020203" pitchFamily="18" charset="0"/>
              <a:cs typeface="Adobe Devanagari" panose="02040503050201020203" pitchFamily="18" charset="0"/>
            </a:endParaRPr>
          </a:p>
          <a:p>
            <a:endParaRPr lang="es-MX" sz="1050" b="1" dirty="0">
              <a:latin typeface="Adobe Devanagari" panose="02040503050201020203" pitchFamily="18" charset="0"/>
              <a:cs typeface="Adobe Devanagari" panose="02040503050201020203" pitchFamily="18" charset="0"/>
            </a:endParaRPr>
          </a:p>
        </p:txBody>
      </p:sp>
      <p:pic>
        <p:nvPicPr>
          <p:cNvPr id="1026" name="Picture 2" descr="Resultado de imagen para fda"/>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65318" y="8390081"/>
            <a:ext cx="910352" cy="418019"/>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p:cNvSpPr txBox="1"/>
          <p:nvPr/>
        </p:nvSpPr>
        <p:spPr>
          <a:xfrm>
            <a:off x="84607" y="8803130"/>
            <a:ext cx="2440124" cy="969496"/>
          </a:xfrm>
          <a:prstGeom prst="rect">
            <a:avLst/>
          </a:prstGeom>
          <a:noFill/>
        </p:spPr>
        <p:txBody>
          <a:bodyPr wrap="square" rtlCol="0">
            <a:spAutoFit/>
          </a:bodyPr>
          <a:lstStyle/>
          <a:p>
            <a:pPr algn="ctr"/>
            <a:r>
              <a:rPr lang="es-MX" sz="800" dirty="0">
                <a:latin typeface="Arial" panose="020B0604020202020204" pitchFamily="34" charset="0"/>
                <a:cs typeface="Arial" panose="020B0604020202020204" pitchFamily="34" charset="0"/>
              </a:rPr>
              <a:t>Certifica que la silicona de la </a:t>
            </a:r>
            <a:r>
              <a:rPr lang="es-MX" sz="800" b="1" i="1" dirty="0">
                <a:latin typeface="Arial" panose="020B0604020202020204" pitchFamily="34" charset="0"/>
                <a:cs typeface="Arial" panose="020B0604020202020204" pitchFamily="34" charset="0"/>
              </a:rPr>
              <a:t>önis cup </a:t>
            </a:r>
            <a:r>
              <a:rPr lang="es-MX" sz="800" dirty="0">
                <a:latin typeface="Arial" panose="020B0604020202020204" pitchFamily="34" charset="0"/>
                <a:cs typeface="Arial" panose="020B0604020202020204" pitchFamily="34" charset="0"/>
              </a:rPr>
              <a:t>es de calidad quirúrgica</a:t>
            </a:r>
          </a:p>
          <a:p>
            <a:pPr algn="ctr"/>
            <a:endParaRPr lang="es-MX" sz="1050" i="1" dirty="0"/>
          </a:p>
          <a:p>
            <a:pPr algn="ctr"/>
            <a:endParaRPr lang="es-MX" sz="1050" i="1" dirty="0">
              <a:solidFill>
                <a:srgbClr val="339966"/>
              </a:solidFill>
            </a:endParaRPr>
          </a:p>
          <a:p>
            <a:pPr algn="ctr"/>
            <a:r>
              <a:rPr lang="es-MX" sz="900" i="1" dirty="0">
                <a:solidFill>
                  <a:srgbClr val="339966"/>
                </a:solidFill>
              </a:rPr>
              <a:t>Cualquier duda o comentario puedes escribirnos a info@kobax.mx</a:t>
            </a:r>
          </a:p>
        </p:txBody>
      </p:sp>
      <p:sp>
        <p:nvSpPr>
          <p:cNvPr id="29" name="25 CuadroTexto"/>
          <p:cNvSpPr txBox="1"/>
          <p:nvPr/>
        </p:nvSpPr>
        <p:spPr>
          <a:xfrm>
            <a:off x="5253796" y="7078709"/>
            <a:ext cx="2355251" cy="900246"/>
          </a:xfrm>
          <a:prstGeom prst="rect">
            <a:avLst/>
          </a:prstGeom>
          <a:noFill/>
        </p:spPr>
        <p:txBody>
          <a:bodyPr wrap="square" rtlCol="0">
            <a:spAutoFit/>
          </a:bodyPr>
          <a:lstStyle/>
          <a:p>
            <a:r>
              <a:rPr lang="es-MX" sz="1050" b="1" dirty="0">
                <a:latin typeface="Adobe Devanagari" panose="02040503050201020203" pitchFamily="18" charset="0"/>
                <a:cs typeface="Adobe Devanagari" panose="02040503050201020203" pitchFamily="18" charset="0"/>
              </a:rPr>
              <a:t>¿La puedo usar durante todo mi periodo?</a:t>
            </a:r>
          </a:p>
          <a:p>
            <a:r>
              <a:rPr lang="es-MX" sz="1050" dirty="0">
                <a:latin typeface="Adobe Devanagari" panose="02040503050201020203" pitchFamily="18" charset="0"/>
                <a:cs typeface="Adobe Devanagari" panose="02040503050201020203" pitchFamily="18" charset="0"/>
              </a:rPr>
              <a:t>Claro que si, puedes usarla durante el día y también al </a:t>
            </a:r>
            <a:r>
              <a:rPr lang="es-MX" sz="1050" dirty="0" smtClean="0">
                <a:latin typeface="Adobe Devanagari" panose="02040503050201020203" pitchFamily="18" charset="0"/>
                <a:cs typeface="Adobe Devanagari" panose="02040503050201020203" pitchFamily="18" charset="0"/>
              </a:rPr>
              <a:t>dormir o mientras </a:t>
            </a:r>
            <a:r>
              <a:rPr lang="es-MX" sz="1050" dirty="0">
                <a:latin typeface="Adobe Devanagari" panose="02040503050201020203" pitchFamily="18" charset="0"/>
                <a:cs typeface="Adobe Devanagari" panose="02040503050201020203" pitchFamily="18" charset="0"/>
              </a:rPr>
              <a:t>haces cualquier actividad deportiva (por ejemplo nadar).</a:t>
            </a:r>
          </a:p>
        </p:txBody>
      </p:sp>
      <p:sp>
        <p:nvSpPr>
          <p:cNvPr id="30" name="25 CuadroTexto"/>
          <p:cNvSpPr txBox="1"/>
          <p:nvPr/>
        </p:nvSpPr>
        <p:spPr>
          <a:xfrm>
            <a:off x="5253796" y="8035211"/>
            <a:ext cx="2306472" cy="1704886"/>
          </a:xfrm>
          <a:prstGeom prst="rect">
            <a:avLst/>
          </a:prstGeom>
          <a:noFill/>
        </p:spPr>
        <p:txBody>
          <a:bodyPr wrap="square" rtlCol="0">
            <a:spAutoFit/>
          </a:bodyPr>
          <a:lstStyle/>
          <a:p>
            <a:r>
              <a:rPr lang="es-MX" sz="1050" b="1" dirty="0">
                <a:latin typeface="Adobe Devanagari" panose="02040503050201020203" pitchFamily="18" charset="0"/>
                <a:cs typeface="Adobe Devanagari" panose="02040503050201020203" pitchFamily="18" charset="0"/>
              </a:rPr>
              <a:t>¿Qué debo hacer si no logro sacar la copa?</a:t>
            </a:r>
          </a:p>
          <a:p>
            <a:r>
              <a:rPr lang="es-MX" sz="1050" dirty="0">
                <a:latin typeface="Adobe Devanagari" panose="02040503050201020203" pitchFamily="18" charset="0"/>
                <a:cs typeface="Adobe Devanagari" panose="02040503050201020203" pitchFamily="18" charset="0"/>
              </a:rPr>
              <a:t>Si por error has introducido la copa muy adentro y/o sientes una succión muy fuerte al retirarla no te asuste, relaja tus músculos vaginales (como si estuvieras tratando de orinar), puja hacia afuera unas cuantas veces hasta que sientas que puedes alcanzar el rabillo y después la base de la copa, sigue las indicaciones para extraer. </a:t>
            </a:r>
          </a:p>
        </p:txBody>
      </p:sp>
      <p:pic>
        <p:nvPicPr>
          <p:cNvPr id="31" name="Imagen 30"/>
          <p:cNvPicPr>
            <a:picLocks noChangeAspect="1"/>
          </p:cNvPicPr>
          <p:nvPr/>
        </p:nvPicPr>
        <p:blipFill rotWithShape="1">
          <a:blip r:embed="rId10" cstate="print">
            <a:extLst>
              <a:ext uri="{BEBA8EAE-BF5A-486C-A8C5-ECC9F3942E4B}">
                <a14:imgProps xmlns:a14="http://schemas.microsoft.com/office/drawing/2010/main">
                  <a14:imgLayer r:embed="rId11">
                    <a14:imgEffect>
                      <a14:saturation sat="0"/>
                    </a14:imgEffect>
                  </a14:imgLayer>
                </a14:imgProps>
              </a:ext>
              <a:ext uri="{28A0092B-C50C-407E-A947-70E740481C1C}">
                <a14:useLocalDpi xmlns:a14="http://schemas.microsoft.com/office/drawing/2010/main" val="0"/>
              </a:ext>
            </a:extLst>
          </a:blip>
          <a:srcRect t="41394" b="41607"/>
          <a:stretch/>
        </p:blipFill>
        <p:spPr>
          <a:xfrm>
            <a:off x="2600320" y="8097670"/>
            <a:ext cx="2590150" cy="385414"/>
          </a:xfrm>
          <a:prstGeom prst="rect">
            <a:avLst/>
          </a:prstGeom>
        </p:spPr>
      </p:pic>
      <p:sp>
        <p:nvSpPr>
          <p:cNvPr id="7" name="CuadroTexto 6"/>
          <p:cNvSpPr txBox="1"/>
          <p:nvPr/>
        </p:nvSpPr>
        <p:spPr>
          <a:xfrm>
            <a:off x="2678960" y="9527263"/>
            <a:ext cx="2589474" cy="461665"/>
          </a:xfrm>
          <a:prstGeom prst="rect">
            <a:avLst/>
          </a:prstGeom>
          <a:noFill/>
        </p:spPr>
        <p:txBody>
          <a:bodyPr wrap="square" rtlCol="0">
            <a:spAutoFit/>
          </a:bodyPr>
          <a:lstStyle/>
          <a:p>
            <a:pPr algn="ctr"/>
            <a:r>
              <a:rPr lang="es-MX" sz="800" dirty="0" smtClean="0">
                <a:latin typeface="Adobe Devanagari" panose="02040503050201020203" pitchFamily="18" charset="0"/>
                <a:cs typeface="Adobe Devanagari" panose="02040503050201020203" pitchFamily="18" charset="0"/>
              </a:rPr>
              <a:t>**No olvides hacerte anualmente un Papanicolaou y Colposcopia, así como palpar de vez en cuando tus senos. Detectar el Cáncer a tiempo puede salvar tu vida.**</a:t>
            </a:r>
            <a:endParaRPr lang="es-MX" sz="800" dirty="0">
              <a:latin typeface="Adobe Devanagari" panose="02040503050201020203" pitchFamily="18" charset="0"/>
              <a:cs typeface="Adobe Devanagari" panose="02040503050201020203" pitchFamily="18" charset="0"/>
            </a:endParaRPr>
          </a:p>
        </p:txBody>
      </p:sp>
      <p:pic>
        <p:nvPicPr>
          <p:cNvPr id="33" name="Imagen 32"/>
          <p:cNvPicPr>
            <a:picLocks noChangeAspect="1"/>
          </p:cNvPicPr>
          <p:nvPr/>
        </p:nvPicPr>
        <p:blipFill rotWithShape="1">
          <a:blip r:embed="rId10" cstate="print">
            <a:extLst>
              <a:ext uri="{BEBA8EAE-BF5A-486C-A8C5-ECC9F3942E4B}">
                <a14:imgProps xmlns:a14="http://schemas.microsoft.com/office/drawing/2010/main">
                  <a14:imgLayer r:embed="rId11">
                    <a14:imgEffect>
                      <a14:saturation sat="0"/>
                    </a14:imgEffect>
                  </a14:imgLayer>
                </a14:imgProps>
              </a:ext>
              <a:ext uri="{28A0092B-C50C-407E-A947-70E740481C1C}">
                <a14:useLocalDpi xmlns:a14="http://schemas.microsoft.com/office/drawing/2010/main" val="0"/>
              </a:ext>
            </a:extLst>
          </a:blip>
          <a:srcRect t="41394" b="41607"/>
          <a:stretch/>
        </p:blipFill>
        <p:spPr>
          <a:xfrm>
            <a:off x="5130975" y="2695402"/>
            <a:ext cx="2590150" cy="385414"/>
          </a:xfrm>
          <a:prstGeom prst="rect">
            <a:avLst/>
          </a:prstGeom>
        </p:spPr>
      </p:pic>
    </p:spTree>
    <p:extLst>
      <p:ext uri="{BB962C8B-B14F-4D97-AF65-F5344CB8AC3E}">
        <p14:creationId xmlns:p14="http://schemas.microsoft.com/office/powerpoint/2010/main" val="320769027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1161</TotalTime>
  <Words>1559</Words>
  <Application>Microsoft Office PowerPoint</Application>
  <PresentationFormat>Personalizado</PresentationFormat>
  <Paragraphs>70</Paragraphs>
  <Slides>2</Slides>
  <Notes>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vt:i4>
      </vt:variant>
    </vt:vector>
  </HeadingPairs>
  <TitlesOfParts>
    <vt:vector size="10" baseType="lpstr">
      <vt:lpstr>Adobe Devanagari</vt:lpstr>
      <vt:lpstr>Adobe Garamond Pro</vt:lpstr>
      <vt:lpstr>Arial</vt:lpstr>
      <vt:lpstr>Calibri</vt:lpstr>
      <vt:lpstr>Calibri Light</vt:lpstr>
      <vt:lpstr>Segoe Print</vt:lpstr>
      <vt:lpstr>Wingdings</vt:lpstr>
      <vt:lpstr>Tema de Office</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diana</dc:creator>
  <cp:lastModifiedBy>diana</cp:lastModifiedBy>
  <cp:revision>146</cp:revision>
  <cp:lastPrinted>2018-03-31T06:55:07Z</cp:lastPrinted>
  <dcterms:created xsi:type="dcterms:W3CDTF">2018-03-03T00:38:14Z</dcterms:created>
  <dcterms:modified xsi:type="dcterms:W3CDTF">2018-07-04T19:09:47Z</dcterms:modified>
</cp:coreProperties>
</file>