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0" r:id="rId3"/>
  </p:sldIdLst>
  <p:sldSz cx="10045700" cy="7777163"/>
  <p:notesSz cx="7102475" cy="9388475"/>
  <p:defaultTextStyle>
    <a:defPPr>
      <a:defRPr lang="es-MX"/>
    </a:defPPr>
    <a:lvl1pPr marL="0" algn="l" defTabSz="1018367" rtl="0" eaLnBrk="1" latinLnBrk="0" hangingPunct="1">
      <a:defRPr sz="2000" kern="1200">
        <a:solidFill>
          <a:schemeClr val="tx1"/>
        </a:solidFill>
        <a:latin typeface="+mn-lt"/>
        <a:ea typeface="+mn-ea"/>
        <a:cs typeface="+mn-cs"/>
      </a:defRPr>
    </a:lvl1pPr>
    <a:lvl2pPr marL="509184" algn="l" defTabSz="1018367" rtl="0" eaLnBrk="1" latinLnBrk="0" hangingPunct="1">
      <a:defRPr sz="2000" kern="1200">
        <a:solidFill>
          <a:schemeClr val="tx1"/>
        </a:solidFill>
        <a:latin typeface="+mn-lt"/>
        <a:ea typeface="+mn-ea"/>
        <a:cs typeface="+mn-cs"/>
      </a:defRPr>
    </a:lvl2pPr>
    <a:lvl3pPr marL="1018367" algn="l" defTabSz="1018367" rtl="0" eaLnBrk="1" latinLnBrk="0" hangingPunct="1">
      <a:defRPr sz="2000" kern="1200">
        <a:solidFill>
          <a:schemeClr val="tx1"/>
        </a:solidFill>
        <a:latin typeface="+mn-lt"/>
        <a:ea typeface="+mn-ea"/>
        <a:cs typeface="+mn-cs"/>
      </a:defRPr>
    </a:lvl3pPr>
    <a:lvl4pPr marL="1527551" algn="l" defTabSz="1018367" rtl="0" eaLnBrk="1" latinLnBrk="0" hangingPunct="1">
      <a:defRPr sz="2000" kern="1200">
        <a:solidFill>
          <a:schemeClr val="tx1"/>
        </a:solidFill>
        <a:latin typeface="+mn-lt"/>
        <a:ea typeface="+mn-ea"/>
        <a:cs typeface="+mn-cs"/>
      </a:defRPr>
    </a:lvl4pPr>
    <a:lvl5pPr marL="2036735" algn="l" defTabSz="1018367" rtl="0" eaLnBrk="1" latinLnBrk="0" hangingPunct="1">
      <a:defRPr sz="2000" kern="1200">
        <a:solidFill>
          <a:schemeClr val="tx1"/>
        </a:solidFill>
        <a:latin typeface="+mn-lt"/>
        <a:ea typeface="+mn-ea"/>
        <a:cs typeface="+mn-cs"/>
      </a:defRPr>
    </a:lvl5pPr>
    <a:lvl6pPr marL="2545918" algn="l" defTabSz="1018367" rtl="0" eaLnBrk="1" latinLnBrk="0" hangingPunct="1">
      <a:defRPr sz="2000" kern="1200">
        <a:solidFill>
          <a:schemeClr val="tx1"/>
        </a:solidFill>
        <a:latin typeface="+mn-lt"/>
        <a:ea typeface="+mn-ea"/>
        <a:cs typeface="+mn-cs"/>
      </a:defRPr>
    </a:lvl6pPr>
    <a:lvl7pPr marL="3055102" algn="l" defTabSz="1018367" rtl="0" eaLnBrk="1" latinLnBrk="0" hangingPunct="1">
      <a:defRPr sz="2000" kern="1200">
        <a:solidFill>
          <a:schemeClr val="tx1"/>
        </a:solidFill>
        <a:latin typeface="+mn-lt"/>
        <a:ea typeface="+mn-ea"/>
        <a:cs typeface="+mn-cs"/>
      </a:defRPr>
    </a:lvl7pPr>
    <a:lvl8pPr marL="3564285" algn="l" defTabSz="1018367" rtl="0" eaLnBrk="1" latinLnBrk="0" hangingPunct="1">
      <a:defRPr sz="2000" kern="1200">
        <a:solidFill>
          <a:schemeClr val="tx1"/>
        </a:solidFill>
        <a:latin typeface="+mn-lt"/>
        <a:ea typeface="+mn-ea"/>
        <a:cs typeface="+mn-cs"/>
      </a:defRPr>
    </a:lvl8pPr>
    <a:lvl9pPr marL="4073469" algn="l" defTabSz="1018367"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9">
          <p15:clr>
            <a:srgbClr val="A4A3A4"/>
          </p15:clr>
        </p15:guide>
        <p15:guide id="2" pos="31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706" autoAdjust="0"/>
  </p:normalViewPr>
  <p:slideViewPr>
    <p:cSldViewPr>
      <p:cViewPr>
        <p:scale>
          <a:sx n="70" d="100"/>
          <a:sy n="70" d="100"/>
        </p:scale>
        <p:origin x="1290" y="144"/>
      </p:cViewPr>
      <p:guideLst>
        <p:guide orient="horz" pos="2449"/>
        <p:guide pos="3165"/>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753429" y="2415963"/>
            <a:ext cx="8538846" cy="1667049"/>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506856" y="4407059"/>
            <a:ext cx="7031990" cy="1987497"/>
          </a:xfrm>
        </p:spPr>
        <p:txBody>
          <a:bodyPr/>
          <a:lstStyle>
            <a:lvl1pPr marL="0" indent="0" algn="ctr">
              <a:buNone/>
              <a:defRPr>
                <a:solidFill>
                  <a:schemeClr val="tx1">
                    <a:tint val="75000"/>
                  </a:schemeClr>
                </a:solidFill>
              </a:defRPr>
            </a:lvl1pPr>
            <a:lvl2pPr marL="509184" indent="0" algn="ctr">
              <a:buNone/>
              <a:defRPr>
                <a:solidFill>
                  <a:schemeClr val="tx1">
                    <a:tint val="75000"/>
                  </a:schemeClr>
                </a:solidFill>
              </a:defRPr>
            </a:lvl2pPr>
            <a:lvl3pPr marL="1018367" indent="0" algn="ctr">
              <a:buNone/>
              <a:defRPr>
                <a:solidFill>
                  <a:schemeClr val="tx1">
                    <a:tint val="75000"/>
                  </a:schemeClr>
                </a:solidFill>
              </a:defRPr>
            </a:lvl3pPr>
            <a:lvl4pPr marL="1527551" indent="0" algn="ctr">
              <a:buNone/>
              <a:defRPr>
                <a:solidFill>
                  <a:schemeClr val="tx1">
                    <a:tint val="75000"/>
                  </a:schemeClr>
                </a:solidFill>
              </a:defRPr>
            </a:lvl4pPr>
            <a:lvl5pPr marL="2036735" indent="0" algn="ctr">
              <a:buNone/>
              <a:defRPr>
                <a:solidFill>
                  <a:schemeClr val="tx1">
                    <a:tint val="75000"/>
                  </a:schemeClr>
                </a:solidFill>
              </a:defRPr>
            </a:lvl5pPr>
            <a:lvl6pPr marL="2545918" indent="0" algn="ctr">
              <a:buNone/>
              <a:defRPr>
                <a:solidFill>
                  <a:schemeClr val="tx1">
                    <a:tint val="75000"/>
                  </a:schemeClr>
                </a:solidFill>
              </a:defRPr>
            </a:lvl6pPr>
            <a:lvl7pPr marL="3055102" indent="0" algn="ctr">
              <a:buNone/>
              <a:defRPr>
                <a:solidFill>
                  <a:schemeClr val="tx1">
                    <a:tint val="75000"/>
                  </a:schemeClr>
                </a:solidFill>
              </a:defRPr>
            </a:lvl7pPr>
            <a:lvl8pPr marL="3564285" indent="0" algn="ctr">
              <a:buNone/>
              <a:defRPr>
                <a:solidFill>
                  <a:schemeClr val="tx1">
                    <a:tint val="75000"/>
                  </a:schemeClr>
                </a:solidFill>
              </a:defRPr>
            </a:lvl8pPr>
            <a:lvl9pPr marL="4073469"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86A7CB36-7AFD-446C-AB79-11A4D3934496}" type="datetimeFigureOut">
              <a:rPr lang="es-MX" smtClean="0"/>
              <a:t>27/06/2018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975068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6A7CB36-7AFD-446C-AB79-11A4D3934496}" type="datetimeFigureOut">
              <a:rPr lang="es-MX" smtClean="0"/>
              <a:t>27/06/2018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3014065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001679" y="352854"/>
            <a:ext cx="2483520" cy="75251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551118" y="352854"/>
            <a:ext cx="7283134" cy="75251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6A7CB36-7AFD-446C-AB79-11A4D3934496}" type="datetimeFigureOut">
              <a:rPr lang="es-MX" smtClean="0"/>
              <a:t>27/06/2018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948821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86A7CB36-7AFD-446C-AB79-11A4D3934496}" type="datetimeFigureOut">
              <a:rPr lang="es-MX" smtClean="0"/>
              <a:t>27/06/2018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929080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93541" y="4997549"/>
            <a:ext cx="8538846" cy="1544631"/>
          </a:xfrm>
        </p:spPr>
        <p:txBody>
          <a:bodyPr anchor="t"/>
          <a:lstStyle>
            <a:lvl1pPr algn="l">
              <a:defRPr sz="45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93541" y="3296294"/>
            <a:ext cx="8538846" cy="1701254"/>
          </a:xfrm>
        </p:spPr>
        <p:txBody>
          <a:bodyPr anchor="b"/>
          <a:lstStyle>
            <a:lvl1pPr marL="0" indent="0">
              <a:buNone/>
              <a:defRPr sz="2200">
                <a:solidFill>
                  <a:schemeClr val="tx1">
                    <a:tint val="75000"/>
                  </a:schemeClr>
                </a:solidFill>
              </a:defRPr>
            </a:lvl1pPr>
            <a:lvl2pPr marL="509184" indent="0">
              <a:buNone/>
              <a:defRPr sz="2000">
                <a:solidFill>
                  <a:schemeClr val="tx1">
                    <a:tint val="75000"/>
                  </a:schemeClr>
                </a:solidFill>
              </a:defRPr>
            </a:lvl2pPr>
            <a:lvl3pPr marL="1018367" indent="0">
              <a:buNone/>
              <a:defRPr sz="1800">
                <a:solidFill>
                  <a:schemeClr val="tx1">
                    <a:tint val="75000"/>
                  </a:schemeClr>
                </a:solidFill>
              </a:defRPr>
            </a:lvl3pPr>
            <a:lvl4pPr marL="1527551" indent="0">
              <a:buNone/>
              <a:defRPr sz="1600">
                <a:solidFill>
                  <a:schemeClr val="tx1">
                    <a:tint val="75000"/>
                  </a:schemeClr>
                </a:solidFill>
              </a:defRPr>
            </a:lvl4pPr>
            <a:lvl5pPr marL="2036735" indent="0">
              <a:buNone/>
              <a:defRPr sz="1600">
                <a:solidFill>
                  <a:schemeClr val="tx1">
                    <a:tint val="75000"/>
                  </a:schemeClr>
                </a:solidFill>
              </a:defRPr>
            </a:lvl5pPr>
            <a:lvl6pPr marL="2545918" indent="0">
              <a:buNone/>
              <a:defRPr sz="1600">
                <a:solidFill>
                  <a:schemeClr val="tx1">
                    <a:tint val="75000"/>
                  </a:schemeClr>
                </a:solidFill>
              </a:defRPr>
            </a:lvl6pPr>
            <a:lvl7pPr marL="3055102" indent="0">
              <a:buNone/>
              <a:defRPr sz="1600">
                <a:solidFill>
                  <a:schemeClr val="tx1">
                    <a:tint val="75000"/>
                  </a:schemeClr>
                </a:solidFill>
              </a:defRPr>
            </a:lvl7pPr>
            <a:lvl8pPr marL="3564285" indent="0">
              <a:buNone/>
              <a:defRPr sz="1600">
                <a:solidFill>
                  <a:schemeClr val="tx1">
                    <a:tint val="75000"/>
                  </a:schemeClr>
                </a:solidFill>
              </a:defRPr>
            </a:lvl8pPr>
            <a:lvl9pPr marL="4073469" indent="0">
              <a:buNone/>
              <a:defRPr sz="16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86A7CB36-7AFD-446C-AB79-11A4D3934496}" type="datetimeFigureOut">
              <a:rPr lang="es-MX" smtClean="0"/>
              <a:t>27/06/2018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3354592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551119" y="2057709"/>
            <a:ext cx="4883326" cy="5820270"/>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5601874" y="2057709"/>
            <a:ext cx="4883326" cy="5820270"/>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86A7CB36-7AFD-446C-AB79-11A4D3934496}" type="datetimeFigureOut">
              <a:rPr lang="es-MX" smtClean="0"/>
              <a:t>27/06/2018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3269888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286" y="311447"/>
            <a:ext cx="9041130" cy="1296194"/>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502286" y="1740861"/>
            <a:ext cx="4438595" cy="725508"/>
          </a:xfrm>
        </p:spPr>
        <p:txBody>
          <a:bodyPr anchor="b"/>
          <a:lstStyle>
            <a:lvl1pPr marL="0" indent="0">
              <a:buNone/>
              <a:defRPr sz="2700" b="1"/>
            </a:lvl1pPr>
            <a:lvl2pPr marL="509184" indent="0">
              <a:buNone/>
              <a:defRPr sz="2200" b="1"/>
            </a:lvl2pPr>
            <a:lvl3pPr marL="1018367" indent="0">
              <a:buNone/>
              <a:defRPr sz="2000" b="1"/>
            </a:lvl3pPr>
            <a:lvl4pPr marL="1527551" indent="0">
              <a:buNone/>
              <a:defRPr sz="1800" b="1"/>
            </a:lvl4pPr>
            <a:lvl5pPr marL="2036735" indent="0">
              <a:buNone/>
              <a:defRPr sz="1800" b="1"/>
            </a:lvl5pPr>
            <a:lvl6pPr marL="2545918" indent="0">
              <a:buNone/>
              <a:defRPr sz="1800" b="1"/>
            </a:lvl6pPr>
            <a:lvl7pPr marL="3055102" indent="0">
              <a:buNone/>
              <a:defRPr sz="1800" b="1"/>
            </a:lvl7pPr>
            <a:lvl8pPr marL="3564285" indent="0">
              <a:buNone/>
              <a:defRPr sz="1800" b="1"/>
            </a:lvl8pPr>
            <a:lvl9pPr marL="4073469" indent="0">
              <a:buNone/>
              <a:defRPr sz="18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502286" y="2466370"/>
            <a:ext cx="4438595" cy="4480871"/>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5103078" y="1740861"/>
            <a:ext cx="4440339" cy="725508"/>
          </a:xfrm>
        </p:spPr>
        <p:txBody>
          <a:bodyPr anchor="b"/>
          <a:lstStyle>
            <a:lvl1pPr marL="0" indent="0">
              <a:buNone/>
              <a:defRPr sz="2700" b="1"/>
            </a:lvl1pPr>
            <a:lvl2pPr marL="509184" indent="0">
              <a:buNone/>
              <a:defRPr sz="2200" b="1"/>
            </a:lvl2pPr>
            <a:lvl3pPr marL="1018367" indent="0">
              <a:buNone/>
              <a:defRPr sz="2000" b="1"/>
            </a:lvl3pPr>
            <a:lvl4pPr marL="1527551" indent="0">
              <a:buNone/>
              <a:defRPr sz="1800" b="1"/>
            </a:lvl4pPr>
            <a:lvl5pPr marL="2036735" indent="0">
              <a:buNone/>
              <a:defRPr sz="1800" b="1"/>
            </a:lvl5pPr>
            <a:lvl6pPr marL="2545918" indent="0">
              <a:buNone/>
              <a:defRPr sz="1800" b="1"/>
            </a:lvl6pPr>
            <a:lvl7pPr marL="3055102" indent="0">
              <a:buNone/>
              <a:defRPr sz="1800" b="1"/>
            </a:lvl7pPr>
            <a:lvl8pPr marL="3564285" indent="0">
              <a:buNone/>
              <a:defRPr sz="1800" b="1"/>
            </a:lvl8pPr>
            <a:lvl9pPr marL="4073469" indent="0">
              <a:buNone/>
              <a:defRPr sz="18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5103078" y="2466370"/>
            <a:ext cx="4440339" cy="4480871"/>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86A7CB36-7AFD-446C-AB79-11A4D3934496}" type="datetimeFigureOut">
              <a:rPr lang="es-MX" smtClean="0"/>
              <a:t>27/06/2018</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2363319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86A7CB36-7AFD-446C-AB79-11A4D3934496}" type="datetimeFigureOut">
              <a:rPr lang="es-MX" smtClean="0"/>
              <a:t>27/06/2018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31990277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6A7CB36-7AFD-446C-AB79-11A4D3934496}" type="datetimeFigureOut">
              <a:rPr lang="es-MX" smtClean="0"/>
              <a:t>27/06/2018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3117145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02287" y="309647"/>
            <a:ext cx="3304966" cy="1317797"/>
          </a:xfrm>
        </p:spPr>
        <p:txBody>
          <a:bodyPr anchor="b"/>
          <a:lstStyle>
            <a:lvl1pPr algn="l">
              <a:defRPr sz="22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927590" y="309647"/>
            <a:ext cx="5615825" cy="6637593"/>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502287" y="1627444"/>
            <a:ext cx="3304966" cy="5319796"/>
          </a:xfrm>
        </p:spPr>
        <p:txBody>
          <a:bodyPr/>
          <a:lstStyle>
            <a:lvl1pPr marL="0" indent="0">
              <a:buNone/>
              <a:defRPr sz="1600"/>
            </a:lvl1pPr>
            <a:lvl2pPr marL="509184" indent="0">
              <a:buNone/>
              <a:defRPr sz="1300"/>
            </a:lvl2pPr>
            <a:lvl3pPr marL="1018367" indent="0">
              <a:buNone/>
              <a:defRPr sz="1100"/>
            </a:lvl3pPr>
            <a:lvl4pPr marL="1527551" indent="0">
              <a:buNone/>
              <a:defRPr sz="1000"/>
            </a:lvl4pPr>
            <a:lvl5pPr marL="2036735" indent="0">
              <a:buNone/>
              <a:defRPr sz="1000"/>
            </a:lvl5pPr>
            <a:lvl6pPr marL="2545918" indent="0">
              <a:buNone/>
              <a:defRPr sz="1000"/>
            </a:lvl6pPr>
            <a:lvl7pPr marL="3055102" indent="0">
              <a:buNone/>
              <a:defRPr sz="1000"/>
            </a:lvl7pPr>
            <a:lvl8pPr marL="3564285" indent="0">
              <a:buNone/>
              <a:defRPr sz="1000"/>
            </a:lvl8pPr>
            <a:lvl9pPr marL="4073469" indent="0">
              <a:buNone/>
              <a:defRPr sz="10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6A7CB36-7AFD-446C-AB79-11A4D3934496}" type="datetimeFigureOut">
              <a:rPr lang="es-MX" smtClean="0"/>
              <a:t>27/06/2018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2439848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969028" y="5444015"/>
            <a:ext cx="6027420" cy="642697"/>
          </a:xfrm>
        </p:spPr>
        <p:txBody>
          <a:bodyPr anchor="b"/>
          <a:lstStyle>
            <a:lvl1pPr algn="l">
              <a:defRPr sz="22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969028" y="694904"/>
            <a:ext cx="6027420" cy="4666298"/>
          </a:xfrm>
        </p:spPr>
        <p:txBody>
          <a:bodyPr/>
          <a:lstStyle>
            <a:lvl1pPr marL="0" indent="0">
              <a:buNone/>
              <a:defRPr sz="3600"/>
            </a:lvl1pPr>
            <a:lvl2pPr marL="509184" indent="0">
              <a:buNone/>
              <a:defRPr sz="3100"/>
            </a:lvl2pPr>
            <a:lvl3pPr marL="1018367" indent="0">
              <a:buNone/>
              <a:defRPr sz="2700"/>
            </a:lvl3pPr>
            <a:lvl4pPr marL="1527551" indent="0">
              <a:buNone/>
              <a:defRPr sz="2200"/>
            </a:lvl4pPr>
            <a:lvl5pPr marL="2036735" indent="0">
              <a:buNone/>
              <a:defRPr sz="2200"/>
            </a:lvl5pPr>
            <a:lvl6pPr marL="2545918" indent="0">
              <a:buNone/>
              <a:defRPr sz="2200"/>
            </a:lvl6pPr>
            <a:lvl7pPr marL="3055102" indent="0">
              <a:buNone/>
              <a:defRPr sz="2200"/>
            </a:lvl7pPr>
            <a:lvl8pPr marL="3564285" indent="0">
              <a:buNone/>
              <a:defRPr sz="2200"/>
            </a:lvl8pPr>
            <a:lvl9pPr marL="4073469" indent="0">
              <a:buNone/>
              <a:defRPr sz="2200"/>
            </a:lvl9pPr>
          </a:lstStyle>
          <a:p>
            <a:endParaRPr lang="es-MX"/>
          </a:p>
        </p:txBody>
      </p:sp>
      <p:sp>
        <p:nvSpPr>
          <p:cNvPr id="4" name="3 Marcador de texto"/>
          <p:cNvSpPr>
            <a:spLocks noGrp="1"/>
          </p:cNvSpPr>
          <p:nvPr>
            <p:ph type="body" sz="half" idx="2"/>
          </p:nvPr>
        </p:nvSpPr>
        <p:spPr>
          <a:xfrm>
            <a:off x="1969028" y="6086711"/>
            <a:ext cx="6027420" cy="912736"/>
          </a:xfrm>
        </p:spPr>
        <p:txBody>
          <a:bodyPr/>
          <a:lstStyle>
            <a:lvl1pPr marL="0" indent="0">
              <a:buNone/>
              <a:defRPr sz="1600"/>
            </a:lvl1pPr>
            <a:lvl2pPr marL="509184" indent="0">
              <a:buNone/>
              <a:defRPr sz="1300"/>
            </a:lvl2pPr>
            <a:lvl3pPr marL="1018367" indent="0">
              <a:buNone/>
              <a:defRPr sz="1100"/>
            </a:lvl3pPr>
            <a:lvl4pPr marL="1527551" indent="0">
              <a:buNone/>
              <a:defRPr sz="1000"/>
            </a:lvl4pPr>
            <a:lvl5pPr marL="2036735" indent="0">
              <a:buNone/>
              <a:defRPr sz="1000"/>
            </a:lvl5pPr>
            <a:lvl6pPr marL="2545918" indent="0">
              <a:buNone/>
              <a:defRPr sz="1000"/>
            </a:lvl6pPr>
            <a:lvl7pPr marL="3055102" indent="0">
              <a:buNone/>
              <a:defRPr sz="1000"/>
            </a:lvl7pPr>
            <a:lvl8pPr marL="3564285" indent="0">
              <a:buNone/>
              <a:defRPr sz="1000"/>
            </a:lvl8pPr>
            <a:lvl9pPr marL="4073469" indent="0">
              <a:buNone/>
              <a:defRPr sz="10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6A7CB36-7AFD-446C-AB79-11A4D3934496}" type="datetimeFigureOut">
              <a:rPr lang="es-MX" smtClean="0"/>
              <a:t>27/06/2018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B5C8F455-1772-4F9E-B953-54F56DA0A512}" type="slidenum">
              <a:rPr lang="es-MX" smtClean="0"/>
              <a:t>‹Nº›</a:t>
            </a:fld>
            <a:endParaRPr lang="es-MX"/>
          </a:p>
        </p:txBody>
      </p:sp>
    </p:spTree>
    <p:extLst>
      <p:ext uri="{BB962C8B-B14F-4D97-AF65-F5344CB8AC3E}">
        <p14:creationId xmlns:p14="http://schemas.microsoft.com/office/powerpoint/2010/main" val="6071228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502286" y="311447"/>
            <a:ext cx="9041130" cy="1296194"/>
          </a:xfrm>
          <a:prstGeom prst="rect">
            <a:avLst/>
          </a:prstGeom>
        </p:spPr>
        <p:txBody>
          <a:bodyPr vert="horz" lIns="101837" tIns="50918" rIns="101837" bIns="50918"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502286" y="1814672"/>
            <a:ext cx="9041130" cy="5132568"/>
          </a:xfrm>
          <a:prstGeom prst="rect">
            <a:avLst/>
          </a:prstGeom>
        </p:spPr>
        <p:txBody>
          <a:bodyPr vert="horz" lIns="101837" tIns="50918" rIns="101837" bIns="50918"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502285" y="7208279"/>
            <a:ext cx="2343997" cy="414062"/>
          </a:xfrm>
          <a:prstGeom prst="rect">
            <a:avLst/>
          </a:prstGeom>
        </p:spPr>
        <p:txBody>
          <a:bodyPr vert="horz" lIns="101837" tIns="50918" rIns="101837" bIns="50918" rtlCol="0" anchor="ctr"/>
          <a:lstStyle>
            <a:lvl1pPr algn="l">
              <a:defRPr sz="1300">
                <a:solidFill>
                  <a:schemeClr val="tx1">
                    <a:tint val="75000"/>
                  </a:schemeClr>
                </a:solidFill>
              </a:defRPr>
            </a:lvl1pPr>
          </a:lstStyle>
          <a:p>
            <a:fld id="{86A7CB36-7AFD-446C-AB79-11A4D3934496}" type="datetimeFigureOut">
              <a:rPr lang="es-MX" smtClean="0"/>
              <a:t>27/06/2018</a:t>
            </a:fld>
            <a:endParaRPr lang="es-MX"/>
          </a:p>
        </p:txBody>
      </p:sp>
      <p:sp>
        <p:nvSpPr>
          <p:cNvPr id="5" name="4 Marcador de pie de página"/>
          <p:cNvSpPr>
            <a:spLocks noGrp="1"/>
          </p:cNvSpPr>
          <p:nvPr>
            <p:ph type="ftr" sz="quarter" idx="3"/>
          </p:nvPr>
        </p:nvSpPr>
        <p:spPr>
          <a:xfrm>
            <a:off x="3432282" y="7208279"/>
            <a:ext cx="3181138" cy="414062"/>
          </a:xfrm>
          <a:prstGeom prst="rect">
            <a:avLst/>
          </a:prstGeom>
        </p:spPr>
        <p:txBody>
          <a:bodyPr vert="horz" lIns="101837" tIns="50918" rIns="101837" bIns="50918" rtlCol="0" anchor="ctr"/>
          <a:lstStyle>
            <a:lvl1pPr algn="ctr">
              <a:defRPr sz="13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7199418" y="7208279"/>
            <a:ext cx="2343997" cy="414062"/>
          </a:xfrm>
          <a:prstGeom prst="rect">
            <a:avLst/>
          </a:prstGeom>
        </p:spPr>
        <p:txBody>
          <a:bodyPr vert="horz" lIns="101837" tIns="50918" rIns="101837" bIns="50918" rtlCol="0" anchor="ctr"/>
          <a:lstStyle>
            <a:lvl1pPr algn="r">
              <a:defRPr sz="1300">
                <a:solidFill>
                  <a:schemeClr val="tx1">
                    <a:tint val="75000"/>
                  </a:schemeClr>
                </a:solidFill>
              </a:defRPr>
            </a:lvl1pPr>
          </a:lstStyle>
          <a:p>
            <a:fld id="{B5C8F455-1772-4F9E-B953-54F56DA0A512}" type="slidenum">
              <a:rPr lang="es-MX" smtClean="0"/>
              <a:t>‹Nº›</a:t>
            </a:fld>
            <a:endParaRPr lang="es-MX"/>
          </a:p>
        </p:txBody>
      </p:sp>
    </p:spTree>
    <p:extLst>
      <p:ext uri="{BB962C8B-B14F-4D97-AF65-F5344CB8AC3E}">
        <p14:creationId xmlns:p14="http://schemas.microsoft.com/office/powerpoint/2010/main" val="9348178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18367" rtl="0" eaLnBrk="1" latinLnBrk="0" hangingPunct="1">
        <a:spcBef>
          <a:spcPct val="0"/>
        </a:spcBef>
        <a:buNone/>
        <a:defRPr sz="4900" kern="1200">
          <a:solidFill>
            <a:schemeClr val="tx1"/>
          </a:solidFill>
          <a:latin typeface="+mj-lt"/>
          <a:ea typeface="+mj-ea"/>
          <a:cs typeface="+mj-cs"/>
        </a:defRPr>
      </a:lvl1pPr>
    </p:titleStyle>
    <p:bodyStyle>
      <a:lvl1pPr marL="381888" indent="-381888" algn="l" defTabSz="1018367"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27423" indent="-318240" algn="l" defTabSz="1018367" rtl="0" eaLnBrk="1" latinLnBrk="0" hangingPunct="1">
        <a:spcBef>
          <a:spcPct val="20000"/>
        </a:spcBef>
        <a:buFont typeface="Arial" panose="020B0604020202020204" pitchFamily="34" charset="0"/>
        <a:buChar char="–"/>
        <a:defRPr sz="3100" kern="1200">
          <a:solidFill>
            <a:schemeClr val="tx1"/>
          </a:solidFill>
          <a:latin typeface="+mn-lt"/>
          <a:ea typeface="+mn-ea"/>
          <a:cs typeface="+mn-cs"/>
        </a:defRPr>
      </a:lvl2pPr>
      <a:lvl3pPr marL="1272959" indent="-254592" algn="l" defTabSz="1018367"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3pPr>
      <a:lvl4pPr marL="1782143" indent="-254592" algn="l" defTabSz="1018367"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4pPr>
      <a:lvl5pPr marL="2291326" indent="-254592" algn="l" defTabSz="1018367"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5pPr>
      <a:lvl6pPr marL="2800510" indent="-254592" algn="l" defTabSz="1018367"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09694" indent="-254592" algn="l" defTabSz="1018367"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18877" indent="-254592" algn="l" defTabSz="1018367"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28061" indent="-254592" algn="l" defTabSz="1018367"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p:bodyStyle>
    <p:otherStyle>
      <a:defPPr>
        <a:defRPr lang="es-MX"/>
      </a:defPPr>
      <a:lvl1pPr marL="0" algn="l" defTabSz="1018367" rtl="0" eaLnBrk="1" latinLnBrk="0" hangingPunct="1">
        <a:defRPr sz="2000" kern="1200">
          <a:solidFill>
            <a:schemeClr val="tx1"/>
          </a:solidFill>
          <a:latin typeface="+mn-lt"/>
          <a:ea typeface="+mn-ea"/>
          <a:cs typeface="+mn-cs"/>
        </a:defRPr>
      </a:lvl1pPr>
      <a:lvl2pPr marL="509184" algn="l" defTabSz="1018367" rtl="0" eaLnBrk="1" latinLnBrk="0" hangingPunct="1">
        <a:defRPr sz="2000" kern="1200">
          <a:solidFill>
            <a:schemeClr val="tx1"/>
          </a:solidFill>
          <a:latin typeface="+mn-lt"/>
          <a:ea typeface="+mn-ea"/>
          <a:cs typeface="+mn-cs"/>
        </a:defRPr>
      </a:lvl2pPr>
      <a:lvl3pPr marL="1018367" algn="l" defTabSz="1018367" rtl="0" eaLnBrk="1" latinLnBrk="0" hangingPunct="1">
        <a:defRPr sz="2000" kern="1200">
          <a:solidFill>
            <a:schemeClr val="tx1"/>
          </a:solidFill>
          <a:latin typeface="+mn-lt"/>
          <a:ea typeface="+mn-ea"/>
          <a:cs typeface="+mn-cs"/>
        </a:defRPr>
      </a:lvl3pPr>
      <a:lvl4pPr marL="1527551" algn="l" defTabSz="1018367" rtl="0" eaLnBrk="1" latinLnBrk="0" hangingPunct="1">
        <a:defRPr sz="2000" kern="1200">
          <a:solidFill>
            <a:schemeClr val="tx1"/>
          </a:solidFill>
          <a:latin typeface="+mn-lt"/>
          <a:ea typeface="+mn-ea"/>
          <a:cs typeface="+mn-cs"/>
        </a:defRPr>
      </a:lvl4pPr>
      <a:lvl5pPr marL="2036735" algn="l" defTabSz="1018367" rtl="0" eaLnBrk="1" latinLnBrk="0" hangingPunct="1">
        <a:defRPr sz="2000" kern="1200">
          <a:solidFill>
            <a:schemeClr val="tx1"/>
          </a:solidFill>
          <a:latin typeface="+mn-lt"/>
          <a:ea typeface="+mn-ea"/>
          <a:cs typeface="+mn-cs"/>
        </a:defRPr>
      </a:lvl5pPr>
      <a:lvl6pPr marL="2545918" algn="l" defTabSz="1018367" rtl="0" eaLnBrk="1" latinLnBrk="0" hangingPunct="1">
        <a:defRPr sz="2000" kern="1200">
          <a:solidFill>
            <a:schemeClr val="tx1"/>
          </a:solidFill>
          <a:latin typeface="+mn-lt"/>
          <a:ea typeface="+mn-ea"/>
          <a:cs typeface="+mn-cs"/>
        </a:defRPr>
      </a:lvl6pPr>
      <a:lvl7pPr marL="3055102" algn="l" defTabSz="1018367" rtl="0" eaLnBrk="1" latinLnBrk="0" hangingPunct="1">
        <a:defRPr sz="2000" kern="1200">
          <a:solidFill>
            <a:schemeClr val="tx1"/>
          </a:solidFill>
          <a:latin typeface="+mn-lt"/>
          <a:ea typeface="+mn-ea"/>
          <a:cs typeface="+mn-cs"/>
        </a:defRPr>
      </a:lvl7pPr>
      <a:lvl8pPr marL="3564285" algn="l" defTabSz="1018367" rtl="0" eaLnBrk="1" latinLnBrk="0" hangingPunct="1">
        <a:defRPr sz="2000" kern="1200">
          <a:solidFill>
            <a:schemeClr val="tx1"/>
          </a:solidFill>
          <a:latin typeface="+mn-lt"/>
          <a:ea typeface="+mn-ea"/>
          <a:cs typeface="+mn-cs"/>
        </a:defRPr>
      </a:lvl8pPr>
      <a:lvl9pPr marL="4073469" algn="l" defTabSz="1018367"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Imagen 33"/>
          <p:cNvPicPr/>
          <p:nvPr/>
        </p:nvPicPr>
        <p:blipFill>
          <a:blip r:embed="rId2"/>
          <a:stretch>
            <a:fillRect/>
          </a:stretch>
        </p:blipFill>
        <p:spPr>
          <a:xfrm>
            <a:off x="714436" y="468708"/>
            <a:ext cx="996046" cy="803468"/>
          </a:xfrm>
          <a:prstGeom prst="rect">
            <a:avLst/>
          </a:prstGeom>
        </p:spPr>
      </p:pic>
      <p:sp>
        <p:nvSpPr>
          <p:cNvPr id="2" name="1 Rectángulo"/>
          <p:cNvSpPr/>
          <p:nvPr/>
        </p:nvSpPr>
        <p:spPr>
          <a:xfrm>
            <a:off x="82877" y="58589"/>
            <a:ext cx="2358554" cy="7632848"/>
          </a:xfrm>
          <a:prstGeom prst="rect">
            <a:avLst/>
          </a:prstGeom>
          <a:noFill/>
          <a:ln w="3175">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2623859" y="72158"/>
            <a:ext cx="2358554" cy="7632848"/>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5094859" y="57333"/>
            <a:ext cx="2358554" cy="7632848"/>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7543131" y="72158"/>
            <a:ext cx="2358554" cy="7632848"/>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angle 2"/>
          <p:cNvSpPr>
            <a:spLocks noChangeArrowheads="1"/>
          </p:cNvSpPr>
          <p:nvPr/>
        </p:nvSpPr>
        <p:spPr bwMode="auto">
          <a:xfrm>
            <a:off x="72008" y="11106"/>
            <a:ext cx="235855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ctr" defTabSz="914400" fontAlgn="base">
              <a:spcBef>
                <a:spcPct val="0"/>
              </a:spcBef>
              <a:spcAft>
                <a:spcPct val="0"/>
              </a:spcAft>
            </a:pPr>
            <a:r>
              <a:rPr lang="es-MX" sz="1000" b="1" dirty="0">
                <a:latin typeface="Arial" panose="020B0604020202020204" pitchFamily="34" charset="0"/>
                <a:cs typeface="Arial" panose="020B0604020202020204" pitchFamily="34" charset="0"/>
              </a:rPr>
              <a:t>GPS TRACKER MANUAL DE INSTALACION RAPIDA DEL USUARIO</a:t>
            </a:r>
            <a:endParaRPr kumimoji="0" lang="es-MX" altLang="es-MX"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Rectangle 3"/>
          <p:cNvSpPr>
            <a:spLocks noChangeArrowheads="1"/>
          </p:cNvSpPr>
          <p:nvPr/>
        </p:nvSpPr>
        <p:spPr bwMode="auto">
          <a:xfrm>
            <a:off x="84692" y="1368301"/>
            <a:ext cx="2358554" cy="170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MX" altLang="es-MX" sz="700" b="1" dirty="0" smtClean="0">
                <a:latin typeface="Arial" pitchFamily="34" charset="0"/>
                <a:ea typeface="Calibri" pitchFamily="34" charset="0"/>
                <a:cs typeface="Arial" pitchFamily="34" charset="0"/>
              </a:rPr>
              <a:t>¡</a:t>
            </a:r>
            <a:r>
              <a:rPr kumimoji="0" lang="es-MX" altLang="es-MX" sz="700" b="1" i="0" u="none" strike="noStrike" cap="none" normalizeH="0" baseline="0" dirty="0" smtClean="0">
                <a:ln>
                  <a:noFill/>
                </a:ln>
                <a:solidFill>
                  <a:schemeClr val="tx1"/>
                </a:solidFill>
                <a:effectLst/>
                <a:latin typeface="Arial" pitchFamily="34" charset="0"/>
                <a:ea typeface="Calibri" pitchFamily="34" charset="0"/>
                <a:cs typeface="Arial" pitchFamily="34" charset="0"/>
              </a:rPr>
              <a:t>REALIZAMOS ESTE MANUAL CUIADOSAMENTE, LEALO TOTALMENTE PARA COMPRENDER COMO FUNCIONA SU DISPOSITIVO!.</a:t>
            </a:r>
            <a:endParaRPr kumimoji="0" lang="es-MX" altLang="es-MX"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700" b="0" i="0" u="sng" strike="noStrike" cap="none" normalizeH="0" baseline="0" dirty="0" smtClean="0">
                <a:ln>
                  <a:noFill/>
                </a:ln>
                <a:effectLst/>
                <a:latin typeface="Arial" pitchFamily="34" charset="0"/>
                <a:ea typeface="Calibri" pitchFamily="34" charset="0"/>
                <a:cs typeface="Arial" pitchFamily="34" charset="0"/>
              </a:rPr>
              <a:t>-Si adquiri</a:t>
            </a:r>
            <a:r>
              <a:rPr kumimoji="0" lang="es-MX" altLang="es-MX" sz="700" b="0" i="0" u="sng" strike="noStrike" cap="none" normalizeH="0" baseline="0" dirty="0" smtClean="0">
                <a:ln>
                  <a:noFill/>
                </a:ln>
                <a:effectLst/>
                <a:latin typeface="Calibri"/>
                <a:ea typeface="Calibri" pitchFamily="34" charset="0"/>
                <a:cs typeface="Arial" pitchFamily="34" charset="0"/>
              </a:rPr>
              <a:t>ó</a:t>
            </a:r>
            <a:r>
              <a:rPr kumimoji="0" lang="es-MX" altLang="es-MX" sz="700" b="0" i="0" u="sng" strike="noStrike" cap="none" normalizeH="0" baseline="0" dirty="0" smtClean="0">
                <a:ln>
                  <a:noFill/>
                </a:ln>
                <a:effectLst/>
                <a:latin typeface="Arial" pitchFamily="34" charset="0"/>
                <a:ea typeface="Calibri" pitchFamily="34" charset="0"/>
                <a:cs typeface="Arial" pitchFamily="34" charset="0"/>
              </a:rPr>
              <a:t> o piensa adquirir varios dispositivos y desea verlos todos a la vez en la plataforma para controlar su flotilla solicite que se le genere un usuario administrativo y que le den de alta todos sus aparatos en su cuenta administrativa.</a:t>
            </a:r>
            <a:endParaRPr kumimoji="0" lang="es-MX" altLang="es-MX" sz="700" b="0" i="0" u="none" strike="noStrike" cap="none" normalizeH="0" baseline="0" dirty="0" smtClean="0">
              <a:ln>
                <a:noFill/>
              </a:ln>
              <a:effectLst/>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7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s-MX" altLang="es-MX" sz="700" b="0"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s-MX" altLang="es-MX" sz="700" b="1" i="0" u="none" strike="noStrike" cap="none" normalizeH="0" baseline="0" dirty="0" smtClean="0">
                <a:ln>
                  <a:noFill/>
                </a:ln>
                <a:solidFill>
                  <a:schemeClr val="tx1"/>
                </a:solidFill>
                <a:effectLst/>
                <a:latin typeface="Arial" pitchFamily="34" charset="0"/>
                <a:ea typeface="Calibri" pitchFamily="34" charset="0"/>
                <a:cs typeface="Arial" pitchFamily="34" charset="0"/>
              </a:rPr>
              <a:t>VENTAS Y SOPORTE TECNICO:  Tel/</a:t>
            </a:r>
            <a:r>
              <a:rPr kumimoji="0" lang="es-MX" altLang="es-MX" sz="7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Whats</a:t>
            </a:r>
            <a:r>
              <a:rPr kumimoji="0" lang="es-MX" altLang="es-MX" sz="7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es-MX" altLang="es-MX" sz="800" b="1" i="0" u="sng" strike="noStrike" cap="none" normalizeH="0" baseline="0" dirty="0" smtClean="0">
                <a:ln>
                  <a:noFill/>
                </a:ln>
                <a:solidFill>
                  <a:schemeClr val="tx1"/>
                </a:solidFill>
                <a:effectLst/>
                <a:latin typeface="Arial" pitchFamily="34" charset="0"/>
                <a:ea typeface="Calibri" pitchFamily="34" charset="0"/>
                <a:cs typeface="Arial" pitchFamily="34" charset="0"/>
              </a:rPr>
              <a:t>5544267829 </a:t>
            </a:r>
          </a:p>
          <a:p>
            <a:pPr marL="0" marR="0" lvl="0" indent="0" algn="l" defTabSz="914400" rtl="0" eaLnBrk="0" fontAlgn="base" latinLnBrk="0" hangingPunct="0">
              <a:lnSpc>
                <a:spcPct val="100000"/>
              </a:lnSpc>
              <a:spcBef>
                <a:spcPct val="0"/>
              </a:spcBef>
              <a:spcAft>
                <a:spcPct val="0"/>
              </a:spcAft>
              <a:buClrTx/>
              <a:buSzTx/>
              <a:buFontTx/>
              <a:buNone/>
              <a:tabLst/>
            </a:pPr>
            <a:r>
              <a:rPr lang="es-MX" altLang="es-MX" sz="800" b="1" u="sng" dirty="0" smtClean="0">
                <a:latin typeface="Arial" pitchFamily="34" charset="0"/>
                <a:ea typeface="Calibri" pitchFamily="34" charset="0"/>
                <a:cs typeface="Arial" pitchFamily="34" charset="0"/>
              </a:rPr>
              <a:t>Horario de Atención : 11Hrs – 19Hrs</a:t>
            </a:r>
          </a:p>
          <a:p>
            <a:pPr marL="0" marR="0" lvl="0" indent="0" algn="l" defTabSz="914400" rtl="0" eaLnBrk="0" fontAlgn="base" latinLnBrk="0" hangingPunct="0">
              <a:lnSpc>
                <a:spcPct val="100000"/>
              </a:lnSpc>
              <a:spcBef>
                <a:spcPct val="0"/>
              </a:spcBef>
              <a:spcAft>
                <a:spcPct val="0"/>
              </a:spcAft>
              <a:buClrTx/>
              <a:buSzTx/>
              <a:buFontTx/>
              <a:buNone/>
              <a:tabLst/>
            </a:pPr>
            <a:r>
              <a:rPr lang="es-MX" altLang="es-MX" sz="800" b="1" u="sng" dirty="0" smtClean="0">
                <a:latin typeface="Arial" pitchFamily="34" charset="0"/>
                <a:ea typeface="Calibri" pitchFamily="34" charset="0"/>
                <a:cs typeface="Arial" pitchFamily="34" charset="0"/>
              </a:rPr>
              <a:t>www.kobax.com</a:t>
            </a:r>
            <a:r>
              <a:rPr kumimoji="0" lang="es-MX" altLang="es-MX" sz="7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s-MX" altLang="es-MX" sz="700" b="1" i="0"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s-MX" altLang="es-MX" sz="600" b="1" i="1" u="none" strike="noStrike" cap="none" normalizeH="0" baseline="0" dirty="0" smtClean="0">
                <a:ln>
                  <a:noFill/>
                </a:ln>
                <a:solidFill>
                  <a:schemeClr val="tx1"/>
                </a:solidFill>
                <a:effectLst/>
                <a:latin typeface="Arial" pitchFamily="34" charset="0"/>
                <a:ea typeface="Calibri" pitchFamily="34" charset="0"/>
                <a:cs typeface="Arial" pitchFamily="34" charset="0"/>
              </a:rPr>
              <a:t>Somos distribuidores directos</a:t>
            </a:r>
            <a:br>
              <a:rPr kumimoji="0" lang="es-MX" altLang="es-MX" sz="600" b="1" i="1" u="none" strike="noStrike" cap="none" normalizeH="0" baseline="0" dirty="0" smtClean="0">
                <a:ln>
                  <a:noFill/>
                </a:ln>
                <a:solidFill>
                  <a:schemeClr val="tx1"/>
                </a:solidFill>
                <a:effectLst/>
                <a:latin typeface="Arial" pitchFamily="34" charset="0"/>
                <a:ea typeface="Calibri" pitchFamily="34" charset="0"/>
                <a:cs typeface="Arial" pitchFamily="34" charset="0"/>
              </a:rPr>
            </a:br>
            <a:r>
              <a:rPr kumimoji="0" lang="es-MX" altLang="es-MX" sz="600" b="1" i="1" u="none" strike="noStrike" cap="none" normalizeH="0" baseline="0" dirty="0" smtClean="0">
                <a:ln>
                  <a:noFill/>
                </a:ln>
                <a:solidFill>
                  <a:schemeClr val="tx1"/>
                </a:solidFill>
                <a:effectLst/>
                <a:latin typeface="Arial" pitchFamily="34" charset="0"/>
                <a:ea typeface="Calibri" pitchFamily="34" charset="0"/>
                <a:cs typeface="Arial" pitchFamily="34" charset="0"/>
              </a:rPr>
              <a:t>KOBAX S.A. DE C</a:t>
            </a:r>
            <a:r>
              <a:rPr kumimoji="0" lang="es-MX" altLang="es-MX" sz="500" b="1" i="1" u="none" strike="noStrike" cap="none" normalizeH="0" baseline="0" dirty="0" smtClean="0">
                <a:ln>
                  <a:noFill/>
                </a:ln>
                <a:solidFill>
                  <a:schemeClr val="tx1"/>
                </a:solidFill>
                <a:effectLst/>
                <a:latin typeface="Arial" pitchFamily="34" charset="0"/>
                <a:ea typeface="Calibri" pitchFamily="34" charset="0"/>
                <a:cs typeface="Arial" pitchFamily="34" charset="0"/>
              </a:rPr>
              <a:t>.</a:t>
            </a:r>
            <a:r>
              <a:rPr kumimoji="0" lang="es-MX" altLang="es-MX" sz="600" b="0" i="0" u="none" strike="noStrike" cap="none" normalizeH="0" baseline="0" dirty="0" smtClean="0">
                <a:ln>
                  <a:noFill/>
                </a:ln>
                <a:solidFill>
                  <a:schemeClr val="tx1"/>
                </a:solidFill>
                <a:effectLst/>
                <a:latin typeface="Arial" pitchFamily="34" charset="0"/>
                <a:cs typeface="Arial" pitchFamily="34" charset="0"/>
              </a:rPr>
              <a:t> </a:t>
            </a:r>
            <a:endParaRPr kumimoji="0" lang="es-MX" altLang="es-MX"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8 CuadroTexto"/>
          <p:cNvSpPr txBox="1"/>
          <p:nvPr/>
        </p:nvSpPr>
        <p:spPr>
          <a:xfrm>
            <a:off x="72008" y="3173719"/>
            <a:ext cx="2403822" cy="4635115"/>
          </a:xfrm>
          <a:prstGeom prst="rect">
            <a:avLst/>
          </a:prstGeom>
          <a:noFill/>
        </p:spPr>
        <p:txBody>
          <a:bodyPr wrap="square" rtlCol="0">
            <a:spAutoFit/>
          </a:bodyPr>
          <a:lstStyle/>
          <a:p>
            <a:pPr marL="18000" lvl="0" algn="just" defTabSz="914400" eaLnBrk="0" fontAlgn="base" hangingPunct="0">
              <a:spcBef>
                <a:spcPct val="0"/>
              </a:spcBef>
              <a:spcAft>
                <a:spcPct val="0"/>
              </a:spcAft>
            </a:pPr>
            <a:r>
              <a:rPr lang="es-MX" altLang="es-MX" sz="720" b="1" dirty="0">
                <a:solidFill>
                  <a:srgbClr val="FF0000"/>
                </a:solidFill>
                <a:latin typeface="Arial" pitchFamily="34" charset="0"/>
                <a:ea typeface="Calibri" pitchFamily="34" charset="0"/>
                <a:cs typeface="Arial" pitchFamily="34" charset="0"/>
              </a:rPr>
              <a:t>GUIA DE USO RAPIDO MEDIANTE SMS</a:t>
            </a:r>
            <a:r>
              <a:rPr lang="es-MX" altLang="es-MX" sz="720" dirty="0">
                <a:solidFill>
                  <a:srgbClr val="FF0000"/>
                </a:solidFill>
                <a:latin typeface="Arial" pitchFamily="34" charset="0"/>
                <a:ea typeface="Calibri" pitchFamily="34" charset="0"/>
                <a:cs typeface="Arial" pitchFamily="34" charset="0"/>
              </a:rPr>
              <a:t> (requiere saldo</a:t>
            </a:r>
            <a:r>
              <a:rPr lang="es-MX" altLang="es-MX" sz="720" dirty="0" smtClean="0">
                <a:solidFill>
                  <a:srgbClr val="FF0000"/>
                </a:solidFill>
                <a:latin typeface="Arial" pitchFamily="34" charset="0"/>
                <a:ea typeface="Calibri" pitchFamily="34" charset="0"/>
                <a:cs typeface="Arial" pitchFamily="34" charset="0"/>
              </a:rPr>
              <a:t>)</a:t>
            </a:r>
          </a:p>
          <a:p>
            <a:pPr marL="18000" lvl="0" algn="just" defTabSz="914400" eaLnBrk="0" fontAlgn="base" hangingPunct="0">
              <a:spcBef>
                <a:spcPct val="0"/>
              </a:spcBef>
              <a:spcAft>
                <a:spcPct val="0"/>
              </a:spcAft>
            </a:pPr>
            <a:r>
              <a:rPr lang="es-MX" altLang="es-MX" sz="720" b="1" dirty="0" smtClean="0">
                <a:latin typeface="Arial" pitchFamily="34" charset="0"/>
                <a:ea typeface="Calibri" pitchFamily="34" charset="0"/>
                <a:cs typeface="Arial" pitchFamily="34" charset="0"/>
              </a:rPr>
              <a:t>IMPORTANTE</a:t>
            </a:r>
            <a:r>
              <a:rPr lang="es-MX" altLang="es-MX" sz="720" b="1" dirty="0">
                <a:latin typeface="Arial" pitchFamily="34" charset="0"/>
                <a:ea typeface="Calibri" pitchFamily="34" charset="0"/>
                <a:cs typeface="Arial" pitchFamily="34" charset="0"/>
              </a:rPr>
              <a:t>: </a:t>
            </a:r>
            <a:r>
              <a:rPr lang="es-MX" altLang="es-MX" sz="720" b="1" u="sng" dirty="0">
                <a:latin typeface="Arial" pitchFamily="34" charset="0"/>
                <a:ea typeface="Calibri" pitchFamily="34" charset="0"/>
                <a:cs typeface="Arial" pitchFamily="34" charset="0"/>
              </a:rPr>
              <a:t>Antes de iniciar pruebe su SIMCARD con un tel</a:t>
            </a:r>
            <a:r>
              <a:rPr lang="es-MX" altLang="es-MX" sz="720" b="1" u="sng" dirty="0">
                <a:ea typeface="Calibri" pitchFamily="34" charset="0"/>
                <a:cs typeface="Arial" pitchFamily="34" charset="0"/>
              </a:rPr>
              <a:t>é</a:t>
            </a:r>
            <a:r>
              <a:rPr lang="es-MX" altLang="es-MX" sz="720" b="1" u="sng" dirty="0">
                <a:latin typeface="Arial" pitchFamily="34" charset="0"/>
                <a:ea typeface="Calibri" pitchFamily="34" charset="0"/>
                <a:cs typeface="Arial" pitchFamily="34" charset="0"/>
              </a:rPr>
              <a:t>fono celular para ver que realmente este enviando y recibiendo SMS y que tenga datos.</a:t>
            </a:r>
            <a:r>
              <a:rPr lang="es-MX" altLang="es-MX" sz="720" dirty="0">
                <a:latin typeface="Arial" pitchFamily="34" charset="0"/>
                <a:ea typeface="Calibri" pitchFamily="34" charset="0"/>
                <a:cs typeface="Arial" pitchFamily="34" charset="0"/>
              </a:rPr>
              <a:t/>
            </a:r>
            <a:br>
              <a:rPr lang="es-MX" altLang="es-MX" sz="720" dirty="0">
                <a:latin typeface="Arial" pitchFamily="34" charset="0"/>
                <a:ea typeface="Calibri" pitchFamily="34" charset="0"/>
                <a:cs typeface="Arial" pitchFamily="34" charset="0"/>
              </a:rPr>
            </a:br>
            <a:r>
              <a:rPr lang="es-MX" altLang="es-MX" sz="720" b="1" dirty="0">
                <a:latin typeface="Arial" pitchFamily="34" charset="0"/>
                <a:ea typeface="Calibri" pitchFamily="34" charset="0"/>
                <a:cs typeface="Arial" pitchFamily="34" charset="0"/>
              </a:rPr>
              <a:t>RECUERDE QUE SI NO TIENE CREDITO NO FUNCIONARA EL EQUIPO.</a:t>
            </a:r>
            <a:r>
              <a:rPr lang="es-MX" altLang="es-MX" sz="720" dirty="0">
                <a:latin typeface="Arial" pitchFamily="34" charset="0"/>
                <a:ea typeface="Calibri" pitchFamily="34" charset="0"/>
                <a:cs typeface="Arial" pitchFamily="34" charset="0"/>
              </a:rPr>
              <a:t/>
            </a:r>
            <a:br>
              <a:rPr lang="es-MX" altLang="es-MX" sz="720" dirty="0">
                <a:latin typeface="Arial" pitchFamily="34" charset="0"/>
                <a:ea typeface="Calibri" pitchFamily="34" charset="0"/>
                <a:cs typeface="Arial" pitchFamily="34" charset="0"/>
              </a:rPr>
            </a:br>
            <a:r>
              <a:rPr lang="es-MX" sz="720" dirty="0">
                <a:latin typeface="Arial" panose="020B0604020202020204" pitchFamily="34" charset="0"/>
                <a:cs typeface="Arial" panose="020B0604020202020204" pitchFamily="34" charset="0"/>
              </a:rPr>
              <a:t>1. Inserte una SIMCARD con saldo en </a:t>
            </a:r>
            <a:r>
              <a:rPr lang="es-MX" sz="720" dirty="0" smtClean="0">
                <a:latin typeface="Arial" panose="020B0604020202020204" pitchFamily="34" charset="0"/>
                <a:cs typeface="Arial" panose="020B0604020202020204" pitchFamily="34" charset="0"/>
              </a:rPr>
              <a:t>el aparato mueva </a:t>
            </a:r>
            <a:r>
              <a:rPr lang="es-MX" sz="720" dirty="0">
                <a:latin typeface="Arial" panose="020B0604020202020204" pitchFamily="34" charset="0"/>
                <a:cs typeface="Arial" panose="020B0604020202020204" pitchFamily="34" charset="0"/>
              </a:rPr>
              <a:t>el mini </a:t>
            </a:r>
            <a:r>
              <a:rPr lang="es-MX" sz="720" dirty="0" err="1">
                <a:latin typeface="Arial" panose="020B0604020202020204" pitchFamily="34" charset="0"/>
                <a:cs typeface="Arial" panose="020B0604020202020204" pitchFamily="34" charset="0"/>
              </a:rPr>
              <a:t>switch</a:t>
            </a:r>
            <a:r>
              <a:rPr lang="es-MX" sz="720" dirty="0">
                <a:latin typeface="Arial" panose="020B0604020202020204" pitchFamily="34" charset="0"/>
                <a:cs typeface="Arial" panose="020B0604020202020204" pitchFamily="34" charset="0"/>
              </a:rPr>
              <a:t> a la posición </a:t>
            </a:r>
            <a:r>
              <a:rPr lang="es-MX" sz="720" dirty="0" smtClean="0">
                <a:latin typeface="Arial" panose="020B0604020202020204" pitchFamily="34" charset="0"/>
                <a:cs typeface="Arial" panose="020B0604020202020204" pitchFamily="34" charset="0"/>
              </a:rPr>
              <a:t>de ON</a:t>
            </a:r>
          </a:p>
          <a:p>
            <a:pPr marL="18000" lvl="0" algn="just" defTabSz="914400" eaLnBrk="0" fontAlgn="base" hangingPunct="0">
              <a:spcBef>
                <a:spcPct val="0"/>
              </a:spcBef>
              <a:spcAft>
                <a:spcPct val="0"/>
              </a:spcAft>
            </a:pPr>
            <a:r>
              <a:rPr lang="es-MX" sz="720" dirty="0" smtClean="0">
                <a:latin typeface="Arial" panose="020B0604020202020204" pitchFamily="34" charset="0"/>
                <a:cs typeface="Arial" panose="020B0604020202020204" pitchFamily="34" charset="0"/>
              </a:rPr>
              <a:t>2</a:t>
            </a:r>
            <a:r>
              <a:rPr lang="es-MX" sz="720" dirty="0">
                <a:latin typeface="Arial" panose="020B0604020202020204" pitchFamily="34" charset="0"/>
                <a:cs typeface="Arial" panose="020B0604020202020204" pitchFamily="34" charset="0"/>
              </a:rPr>
              <a:t>. Conéctelo y situé el micrófono y </a:t>
            </a:r>
            <a:r>
              <a:rPr lang="es-MX" sz="720" dirty="0" err="1">
                <a:latin typeface="Arial" panose="020B0604020202020204" pitchFamily="34" charset="0"/>
                <a:cs typeface="Arial" panose="020B0604020202020204" pitchFamily="34" charset="0"/>
              </a:rPr>
              <a:t>switch</a:t>
            </a:r>
            <a:r>
              <a:rPr lang="es-MX" sz="720" dirty="0">
                <a:latin typeface="Arial" panose="020B0604020202020204" pitchFamily="34" charset="0"/>
                <a:cs typeface="Arial" panose="020B0604020202020204" pitchFamily="34" charset="0"/>
              </a:rPr>
              <a:t> SOS en la posición deseada dentro de la cabina de su vehículo, utilice el velcro para amarrar las conexiones que no se utilizaran (arnés profesional, corte de corriente, y bocina: estos solo pueden ser utilizados por un profesional y esta guía es para la instalación rápida)</a:t>
            </a:r>
            <a:br>
              <a:rPr lang="es-MX" sz="720" dirty="0">
                <a:latin typeface="Arial" panose="020B0604020202020204" pitchFamily="34" charset="0"/>
                <a:cs typeface="Arial" panose="020B0604020202020204" pitchFamily="34" charset="0"/>
              </a:rPr>
            </a:br>
            <a:r>
              <a:rPr lang="es-MX" sz="720" dirty="0">
                <a:latin typeface="Arial" panose="020B0604020202020204" pitchFamily="34" charset="0"/>
                <a:cs typeface="Arial" panose="020B0604020202020204" pitchFamily="34" charset="0"/>
              </a:rPr>
              <a:t>3. Conecte el aparato al puerto </a:t>
            </a:r>
            <a:r>
              <a:rPr lang="es-MX" sz="720" dirty="0" smtClean="0">
                <a:latin typeface="Arial" panose="020B0604020202020204" pitchFamily="34" charset="0"/>
                <a:cs typeface="Arial" panose="020B0604020202020204" pitchFamily="34" charset="0"/>
              </a:rPr>
              <a:t>OBD</a:t>
            </a:r>
          </a:p>
          <a:p>
            <a:pPr marL="18000" lvl="0" algn="just" defTabSz="914400" eaLnBrk="0" fontAlgn="base" hangingPunct="0">
              <a:spcBef>
                <a:spcPct val="0"/>
              </a:spcBef>
              <a:spcAft>
                <a:spcPct val="0"/>
              </a:spcAft>
            </a:pPr>
            <a:r>
              <a:rPr lang="es-MX" sz="720" dirty="0" smtClean="0">
                <a:latin typeface="Arial" panose="020B0604020202020204" pitchFamily="34" charset="0"/>
                <a:cs typeface="Arial" panose="020B0604020202020204" pitchFamily="34" charset="0"/>
              </a:rPr>
              <a:t>4. </a:t>
            </a:r>
            <a:r>
              <a:rPr lang="es-MX" sz="720" dirty="0">
                <a:latin typeface="Arial" panose="020B0604020202020204" pitchFamily="34" charset="0"/>
                <a:cs typeface="Arial" panose="020B0604020202020204" pitchFamily="34" charset="0"/>
              </a:rPr>
              <a:t>Espere a que las luces Rojo, Verde y Azul se iluminen y dejen de parpadear (El rojo significa energía, el Verde señal GSM, y la Azul señal GPS</a:t>
            </a:r>
            <a:r>
              <a:rPr lang="es-MX" sz="720" dirty="0" smtClean="0">
                <a:latin typeface="Arial" panose="020B0604020202020204" pitchFamily="34" charset="0"/>
                <a:cs typeface="Arial" panose="020B0604020202020204" pitchFamily="34" charset="0"/>
              </a:rPr>
              <a:t>)</a:t>
            </a:r>
          </a:p>
          <a:p>
            <a:pPr marL="18000" lvl="0" algn="just" defTabSz="914400" eaLnBrk="0" fontAlgn="base" hangingPunct="0">
              <a:spcBef>
                <a:spcPct val="0"/>
              </a:spcBef>
              <a:spcAft>
                <a:spcPct val="0"/>
              </a:spcAft>
            </a:pPr>
            <a:r>
              <a:rPr lang="es-MX" sz="720" dirty="0">
                <a:latin typeface="Arial" panose="020B0604020202020204" pitchFamily="34" charset="0"/>
                <a:cs typeface="Arial" panose="020B0604020202020204" pitchFamily="34" charset="0"/>
              </a:rPr>
              <a:t>5</a:t>
            </a:r>
            <a:r>
              <a:rPr lang="es-MX" sz="720" dirty="0" smtClean="0">
                <a:latin typeface="Arial" panose="020B0604020202020204" pitchFamily="34" charset="0"/>
                <a:cs typeface="Arial" panose="020B0604020202020204" pitchFamily="34" charset="0"/>
              </a:rPr>
              <a:t>. </a:t>
            </a:r>
            <a:r>
              <a:rPr lang="es-MX" sz="720" dirty="0">
                <a:latin typeface="Arial" panose="020B0604020202020204" pitchFamily="34" charset="0"/>
                <a:cs typeface="Arial" panose="020B0604020202020204" pitchFamily="34" charset="0"/>
              </a:rPr>
              <a:t>Llame al número de la SIMCARD y recibirá la ubicación mediante un SMS que le enviara su dispositivo, también puede enviar el comando #smslink#123456# y recibirá la ubicación en su </a:t>
            </a:r>
            <a:r>
              <a:rPr lang="es-MX" sz="720" dirty="0" smtClean="0">
                <a:latin typeface="Arial" panose="020B0604020202020204" pitchFamily="34" charset="0"/>
                <a:cs typeface="Arial" panose="020B0604020202020204" pitchFamily="34" charset="0"/>
              </a:rPr>
              <a:t>celular</a:t>
            </a:r>
          </a:p>
          <a:p>
            <a:pPr marL="18000" lvl="0" algn="just" defTabSz="914400" eaLnBrk="0" fontAlgn="base" hangingPunct="0">
              <a:spcBef>
                <a:spcPct val="0"/>
              </a:spcBef>
              <a:spcAft>
                <a:spcPct val="0"/>
              </a:spcAft>
            </a:pPr>
            <a:endParaRPr lang="es-MX" altLang="es-MX" sz="720" dirty="0">
              <a:latin typeface="Arial" pitchFamily="34" charset="0"/>
              <a:cs typeface="Arial" pitchFamily="34" charset="0"/>
            </a:endParaRPr>
          </a:p>
          <a:p>
            <a:pPr marL="18000" lvl="0" algn="just" defTabSz="914400" eaLnBrk="0" fontAlgn="base" hangingPunct="0">
              <a:spcBef>
                <a:spcPct val="0"/>
              </a:spcBef>
              <a:spcAft>
                <a:spcPct val="0"/>
              </a:spcAft>
            </a:pPr>
            <a:r>
              <a:rPr lang="es-MX" altLang="es-MX" sz="720" b="1" dirty="0">
                <a:solidFill>
                  <a:srgbClr val="FF0000"/>
                </a:solidFill>
                <a:latin typeface="Arial" pitchFamily="34" charset="0"/>
                <a:ea typeface="Calibri" pitchFamily="34" charset="0"/>
                <a:cs typeface="Arial" pitchFamily="34" charset="0"/>
              </a:rPr>
              <a:t>GUIA USO RAPIDO DE PLATAFORMA </a:t>
            </a:r>
            <a:r>
              <a:rPr lang="es-MX" altLang="es-MX" sz="720" dirty="0">
                <a:solidFill>
                  <a:srgbClr val="FF0000"/>
                </a:solidFill>
                <a:latin typeface="Arial" pitchFamily="34" charset="0"/>
                <a:ea typeface="Calibri" pitchFamily="34" charset="0"/>
                <a:cs typeface="Arial" pitchFamily="34" charset="0"/>
              </a:rPr>
              <a:t>(requiere saldo y datos)</a:t>
            </a:r>
            <a:r>
              <a:rPr lang="es-MX" altLang="es-MX" sz="720" dirty="0">
                <a:latin typeface="Arial" pitchFamily="34" charset="0"/>
                <a:ea typeface="Calibri" pitchFamily="34" charset="0"/>
                <a:cs typeface="Arial" pitchFamily="34" charset="0"/>
              </a:rPr>
              <a:t/>
            </a:r>
            <a:br>
              <a:rPr lang="es-MX" altLang="es-MX" sz="720" dirty="0">
                <a:latin typeface="Arial" pitchFamily="34" charset="0"/>
                <a:ea typeface="Calibri" pitchFamily="34" charset="0"/>
                <a:cs typeface="Arial" pitchFamily="34" charset="0"/>
              </a:rPr>
            </a:br>
            <a:r>
              <a:rPr lang="es-MX" altLang="es-MX" sz="720" dirty="0">
                <a:latin typeface="Arial" pitchFamily="34" charset="0"/>
                <a:ea typeface="Calibri" pitchFamily="34" charset="0"/>
                <a:cs typeface="Arial" pitchFamily="34" charset="0"/>
              </a:rPr>
              <a:t>4. Termine satisfactoriamente el paso 1,2 y 3</a:t>
            </a:r>
            <a:br>
              <a:rPr lang="es-MX" altLang="es-MX" sz="720" dirty="0">
                <a:latin typeface="Arial" pitchFamily="34" charset="0"/>
                <a:ea typeface="Calibri" pitchFamily="34" charset="0"/>
                <a:cs typeface="Arial" pitchFamily="34" charset="0"/>
              </a:rPr>
            </a:br>
            <a:r>
              <a:rPr lang="es-MX" altLang="es-MX" sz="720" dirty="0">
                <a:latin typeface="Arial" pitchFamily="34" charset="0"/>
                <a:ea typeface="Calibri" pitchFamily="34" charset="0"/>
                <a:cs typeface="Arial" pitchFamily="34" charset="0"/>
              </a:rPr>
              <a:t>5. Ingrese a la p</a:t>
            </a:r>
            <a:r>
              <a:rPr lang="es-MX" altLang="es-MX" sz="720" dirty="0">
                <a:ea typeface="Calibri" pitchFamily="34" charset="0"/>
                <a:cs typeface="Arial" pitchFamily="34" charset="0"/>
              </a:rPr>
              <a:t>á</a:t>
            </a:r>
            <a:r>
              <a:rPr lang="es-MX" altLang="es-MX" sz="720" dirty="0">
                <a:latin typeface="Arial" pitchFamily="34" charset="0"/>
                <a:ea typeface="Calibri" pitchFamily="34" charset="0"/>
                <a:cs typeface="Arial" pitchFamily="34" charset="0"/>
              </a:rPr>
              <a:t>gina http://www.gps110.org  y seleccione el idioma English</a:t>
            </a:r>
            <a:br>
              <a:rPr lang="es-MX" altLang="es-MX" sz="720" dirty="0">
                <a:latin typeface="Arial" pitchFamily="34" charset="0"/>
                <a:ea typeface="Calibri" pitchFamily="34" charset="0"/>
                <a:cs typeface="Arial" pitchFamily="34" charset="0"/>
              </a:rPr>
            </a:br>
            <a:r>
              <a:rPr lang="es-MX" altLang="es-MX" sz="720" dirty="0">
                <a:latin typeface="Arial" pitchFamily="34" charset="0"/>
                <a:ea typeface="Calibri" pitchFamily="34" charset="0"/>
                <a:cs typeface="Arial" pitchFamily="34" charset="0"/>
              </a:rPr>
              <a:t>6. En la pesta</a:t>
            </a:r>
            <a:r>
              <a:rPr lang="es-MX" altLang="es-MX" sz="720" dirty="0">
                <a:ea typeface="Calibri" pitchFamily="34" charset="0"/>
                <a:cs typeface="Arial" pitchFamily="34" charset="0"/>
              </a:rPr>
              <a:t>ñ</a:t>
            </a:r>
            <a:r>
              <a:rPr lang="es-MX" altLang="es-MX" sz="720" dirty="0">
                <a:latin typeface="Arial" pitchFamily="34" charset="0"/>
                <a:ea typeface="Calibri" pitchFamily="34" charset="0"/>
                <a:cs typeface="Arial" pitchFamily="34" charset="0"/>
              </a:rPr>
              <a:t>a de ID/IMEI anote su n</a:t>
            </a:r>
            <a:r>
              <a:rPr lang="es-MX" altLang="es-MX" sz="720" dirty="0">
                <a:ea typeface="Calibri" pitchFamily="34" charset="0"/>
                <a:cs typeface="Arial" pitchFamily="34" charset="0"/>
              </a:rPr>
              <a:t>ú</a:t>
            </a:r>
            <a:r>
              <a:rPr lang="es-MX" altLang="es-MX" sz="720" dirty="0">
                <a:latin typeface="Arial" pitchFamily="34" charset="0"/>
                <a:ea typeface="Calibri" pitchFamily="34" charset="0"/>
                <a:cs typeface="Arial" pitchFamily="34" charset="0"/>
              </a:rPr>
              <a:t>mero de IMEI que viene adherido a su dispositivo, y como </a:t>
            </a:r>
            <a:r>
              <a:rPr lang="es-MX" altLang="es-MX" sz="720" dirty="0" err="1">
                <a:latin typeface="Arial" pitchFamily="34" charset="0"/>
                <a:ea typeface="Calibri" pitchFamily="34" charset="0"/>
                <a:cs typeface="Arial" pitchFamily="34" charset="0"/>
              </a:rPr>
              <a:t>Password</a:t>
            </a:r>
            <a:r>
              <a:rPr lang="es-MX" altLang="es-MX" sz="720" dirty="0">
                <a:latin typeface="Arial" pitchFamily="34" charset="0"/>
                <a:ea typeface="Calibri" pitchFamily="34" charset="0"/>
                <a:cs typeface="Arial" pitchFamily="34" charset="0"/>
              </a:rPr>
              <a:t> utiliza la contrase</a:t>
            </a:r>
            <a:r>
              <a:rPr lang="es-MX" altLang="es-MX" sz="720" dirty="0">
                <a:ea typeface="Calibri" pitchFamily="34" charset="0"/>
                <a:cs typeface="Arial" pitchFamily="34" charset="0"/>
              </a:rPr>
              <a:t>ñ</a:t>
            </a:r>
            <a:r>
              <a:rPr lang="es-MX" altLang="es-MX" sz="720" dirty="0">
                <a:latin typeface="Arial" pitchFamily="34" charset="0"/>
                <a:ea typeface="Calibri" pitchFamily="34" charset="0"/>
                <a:cs typeface="Arial" pitchFamily="34" charset="0"/>
              </a:rPr>
              <a:t>a </a:t>
            </a:r>
            <a:r>
              <a:rPr lang="es-MX" altLang="es-MX" sz="720" i="1" dirty="0">
                <a:latin typeface="Arial" pitchFamily="34" charset="0"/>
                <a:ea typeface="Calibri" pitchFamily="34" charset="0"/>
                <a:cs typeface="Arial" pitchFamily="34" charset="0"/>
              </a:rPr>
              <a:t>123456</a:t>
            </a:r>
            <a:r>
              <a:rPr lang="es-MX" altLang="es-MX" sz="720" dirty="0">
                <a:latin typeface="Arial" pitchFamily="34" charset="0"/>
                <a:ea typeface="Calibri" pitchFamily="34" charset="0"/>
                <a:cs typeface="Arial" pitchFamily="34" charset="0"/>
              </a:rPr>
              <a:t/>
            </a:r>
            <a:br>
              <a:rPr lang="es-MX" altLang="es-MX" sz="720" dirty="0">
                <a:latin typeface="Arial" pitchFamily="34" charset="0"/>
                <a:ea typeface="Calibri" pitchFamily="34" charset="0"/>
                <a:cs typeface="Arial" pitchFamily="34" charset="0"/>
              </a:rPr>
            </a:br>
            <a:r>
              <a:rPr lang="es-MX" altLang="es-MX" sz="720" dirty="0">
                <a:latin typeface="Arial" pitchFamily="34" charset="0"/>
                <a:ea typeface="Calibri" pitchFamily="34" charset="0"/>
                <a:cs typeface="Arial" pitchFamily="34" charset="0"/>
              </a:rPr>
              <a:t>7. Si la SIMCARD tiene saldo, y las luces azules (tel</a:t>
            </a:r>
            <a:r>
              <a:rPr lang="es-MX" altLang="es-MX" sz="720" dirty="0">
                <a:ea typeface="Calibri" pitchFamily="34" charset="0"/>
                <a:cs typeface="Arial" pitchFamily="34" charset="0"/>
              </a:rPr>
              <a:t>é</a:t>
            </a:r>
            <a:r>
              <a:rPr lang="es-MX" altLang="es-MX" sz="720" dirty="0">
                <a:latin typeface="Arial" pitchFamily="34" charset="0"/>
                <a:ea typeface="Calibri" pitchFamily="34" charset="0"/>
                <a:cs typeface="Arial" pitchFamily="34" charset="0"/>
              </a:rPr>
              <a:t>fono) y verde (</a:t>
            </a:r>
            <a:r>
              <a:rPr lang="es-MX" altLang="es-MX" sz="720" dirty="0" err="1">
                <a:latin typeface="Arial" pitchFamily="34" charset="0"/>
                <a:ea typeface="Calibri" pitchFamily="34" charset="0"/>
                <a:cs typeface="Arial" pitchFamily="34" charset="0"/>
              </a:rPr>
              <a:t>gps</a:t>
            </a:r>
            <a:r>
              <a:rPr lang="es-MX" altLang="es-MX" sz="720" dirty="0">
                <a:latin typeface="Arial" pitchFamily="34" charset="0"/>
                <a:ea typeface="Calibri" pitchFamily="34" charset="0"/>
                <a:cs typeface="Arial" pitchFamily="34" charset="0"/>
              </a:rPr>
              <a:t>) est</a:t>
            </a:r>
            <a:r>
              <a:rPr lang="es-MX" altLang="es-MX" sz="720" dirty="0">
                <a:ea typeface="Calibri" pitchFamily="34" charset="0"/>
                <a:cs typeface="Arial" pitchFamily="34" charset="0"/>
              </a:rPr>
              <a:t>á</a:t>
            </a:r>
            <a:r>
              <a:rPr lang="es-MX" altLang="es-MX" sz="720" dirty="0">
                <a:latin typeface="Arial" pitchFamily="34" charset="0"/>
                <a:ea typeface="Calibri" pitchFamily="34" charset="0"/>
                <a:cs typeface="Arial" pitchFamily="34" charset="0"/>
              </a:rPr>
              <a:t>n encendidas deber</a:t>
            </a:r>
            <a:r>
              <a:rPr lang="es-MX" altLang="es-MX" sz="720" dirty="0">
                <a:ea typeface="Calibri" pitchFamily="34" charset="0"/>
                <a:cs typeface="Arial" pitchFamily="34" charset="0"/>
              </a:rPr>
              <a:t>á</a:t>
            </a:r>
            <a:r>
              <a:rPr lang="es-MX" altLang="es-MX" sz="720" dirty="0">
                <a:latin typeface="Arial" pitchFamily="34" charset="0"/>
                <a:ea typeface="Calibri" pitchFamily="34" charset="0"/>
                <a:cs typeface="Arial" pitchFamily="34" charset="0"/>
              </a:rPr>
              <a:t> poder ver su veh</a:t>
            </a:r>
            <a:r>
              <a:rPr lang="es-MX" altLang="es-MX" sz="720" dirty="0">
                <a:ea typeface="Calibri" pitchFamily="34" charset="0"/>
                <a:cs typeface="Arial" pitchFamily="34" charset="0"/>
              </a:rPr>
              <a:t>í</a:t>
            </a:r>
            <a:r>
              <a:rPr lang="es-MX" altLang="es-MX" sz="720" dirty="0">
                <a:latin typeface="Arial" pitchFamily="34" charset="0"/>
                <a:ea typeface="Calibri" pitchFamily="34" charset="0"/>
                <a:cs typeface="Arial" pitchFamily="34" charset="0"/>
              </a:rPr>
              <a:t>culo en la plataforma, si a</a:t>
            </a:r>
            <a:r>
              <a:rPr lang="es-MX" altLang="es-MX" sz="720" dirty="0">
                <a:ea typeface="Calibri" pitchFamily="34" charset="0"/>
                <a:cs typeface="Arial" pitchFamily="34" charset="0"/>
              </a:rPr>
              <a:t>ú</a:t>
            </a:r>
            <a:r>
              <a:rPr lang="es-MX" altLang="es-MX" sz="720" dirty="0">
                <a:latin typeface="Arial" pitchFamily="34" charset="0"/>
                <a:ea typeface="Calibri" pitchFamily="34" charset="0"/>
                <a:cs typeface="Arial" pitchFamily="34" charset="0"/>
              </a:rPr>
              <a:t>n no lo puede visualizar en la plataforma posiblemente no est</a:t>
            </a:r>
            <a:r>
              <a:rPr lang="es-MX" altLang="es-MX" sz="720" dirty="0">
                <a:ea typeface="Calibri" pitchFamily="34" charset="0"/>
                <a:cs typeface="Arial" pitchFamily="34" charset="0"/>
              </a:rPr>
              <a:t>á</a:t>
            </a:r>
            <a:r>
              <a:rPr lang="es-MX" altLang="es-MX" sz="720" dirty="0">
                <a:latin typeface="Arial" pitchFamily="34" charset="0"/>
                <a:ea typeface="Calibri" pitchFamily="34" charset="0"/>
                <a:cs typeface="Arial" pitchFamily="34" charset="0"/>
              </a:rPr>
              <a:t> bien configurado el servidor y puerto de su Rastreador, revise la secci</a:t>
            </a:r>
            <a:r>
              <a:rPr lang="es-MX" altLang="es-MX" sz="720" dirty="0">
                <a:ea typeface="Calibri" pitchFamily="34" charset="0"/>
                <a:cs typeface="Arial" pitchFamily="34" charset="0"/>
              </a:rPr>
              <a:t>ó</a:t>
            </a:r>
            <a:r>
              <a:rPr lang="es-MX" altLang="es-MX" sz="720" dirty="0">
                <a:latin typeface="Arial" pitchFamily="34" charset="0"/>
                <a:ea typeface="Calibri" pitchFamily="34" charset="0"/>
                <a:cs typeface="Arial" pitchFamily="34" charset="0"/>
              </a:rPr>
              <a:t>n de problemas y respuestas al final de este documento. </a:t>
            </a:r>
            <a:endParaRPr lang="es-MX" sz="720" dirty="0"/>
          </a:p>
        </p:txBody>
      </p:sp>
      <p:sp>
        <p:nvSpPr>
          <p:cNvPr id="10" name="9 CuadroTexto"/>
          <p:cNvSpPr txBox="1"/>
          <p:nvPr/>
        </p:nvSpPr>
        <p:spPr>
          <a:xfrm>
            <a:off x="2592288" y="144165"/>
            <a:ext cx="2358554" cy="400110"/>
          </a:xfrm>
          <a:prstGeom prst="rect">
            <a:avLst/>
          </a:prstGeom>
          <a:noFill/>
        </p:spPr>
        <p:txBody>
          <a:bodyPr wrap="square" rtlCol="0">
            <a:spAutoFit/>
          </a:bodyPr>
          <a:lstStyle/>
          <a:p>
            <a:endParaRPr lang="es-MX" dirty="0"/>
          </a:p>
        </p:txBody>
      </p:sp>
      <p:pic>
        <p:nvPicPr>
          <p:cNvPr id="1028" name="Imagen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6198" y="3892841"/>
            <a:ext cx="1708990" cy="1152128"/>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6"/>
          <p:cNvSpPr>
            <a:spLocks noChangeArrowheads="1"/>
          </p:cNvSpPr>
          <p:nvPr/>
        </p:nvSpPr>
        <p:spPr bwMode="auto">
          <a:xfrm>
            <a:off x="2581852" y="101161"/>
            <a:ext cx="2440998"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9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APLICACI</a:t>
            </a:r>
            <a:r>
              <a:rPr kumimoji="0" lang="es-MX" altLang="es-MX" sz="900" b="1"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MX" altLang="es-MX" sz="900" b="1" i="0" u="none" strike="noStrike" cap="none" normalizeH="0" baseline="0" dirty="0" smtClean="0">
                <a:ln>
                  <a:noFill/>
                </a:ln>
                <a:solidFill>
                  <a:schemeClr val="tx1"/>
                </a:solidFill>
                <a:effectLst/>
                <a:latin typeface="Arial" pitchFamily="34" charset="0"/>
                <a:ea typeface="Calibri" pitchFamily="34" charset="0"/>
                <a:cs typeface="Arial" pitchFamily="34" charset="0"/>
              </a:rPr>
              <a:t>N</a:t>
            </a:r>
            <a:r>
              <a:rPr kumimoji="0" lang="es-MX" altLang="es-MX" sz="900" b="1" i="0" u="none" strike="noStrike" cap="none" normalizeH="0" dirty="0" smtClean="0">
                <a:ln>
                  <a:noFill/>
                </a:ln>
                <a:solidFill>
                  <a:schemeClr val="tx1"/>
                </a:solidFill>
                <a:effectLst/>
                <a:latin typeface="Arial" pitchFamily="34" charset="0"/>
                <a:ea typeface="Calibri" pitchFamily="34" charset="0"/>
                <a:cs typeface="Arial" pitchFamily="34" charset="0"/>
              </a:rPr>
              <a:t> </a:t>
            </a:r>
            <a:r>
              <a:rPr kumimoji="0" lang="es-MX" altLang="es-MX" sz="900" b="1" i="0" u="none" strike="noStrike" cap="none" normalizeH="0" baseline="0" dirty="0" smtClean="0">
                <a:ln>
                  <a:noFill/>
                </a:ln>
                <a:solidFill>
                  <a:schemeClr val="tx1"/>
                </a:solidFill>
                <a:effectLst/>
                <a:latin typeface="Arial" pitchFamily="34" charset="0"/>
                <a:ea typeface="Calibri" pitchFamily="34" charset="0"/>
                <a:cs typeface="Arial" pitchFamily="34" charset="0"/>
              </a:rPr>
              <a:t>de CELULAR: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9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“Android” e “</a:t>
            </a:r>
            <a:r>
              <a:rPr lang="es-MX" altLang="es-MX" sz="900" b="1" dirty="0" err="1">
                <a:latin typeface="Arial" pitchFamily="34" charset="0"/>
                <a:ea typeface="Calibri" pitchFamily="34" charset="0"/>
                <a:cs typeface="Arial" pitchFamily="34" charset="0"/>
              </a:rPr>
              <a:t>I</a:t>
            </a:r>
            <a:r>
              <a:rPr kumimoji="0" lang="es-MX" altLang="es-MX" sz="9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os</a:t>
            </a:r>
            <a:r>
              <a:rPr kumimoji="0" lang="es-MX" altLang="es-MX" sz="9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Escanee el siguiente c</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digo QR para entrar a la pagina donde podr</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descargar la aplicaci</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para </a:t>
            </a:r>
            <a:r>
              <a:rPr kumimoji="0" lang="es-MX" altLang="es-MX" sz="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andoid</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o iPhone seg</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ú</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necesite. (tambi</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é</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puede descargarlo en Android de la </a:t>
            </a:r>
            <a:r>
              <a:rPr kumimoji="0" lang="es-MX" altLang="es-MX" sz="800" b="0" i="1" u="none" strike="noStrike" cap="none" normalizeH="0" baseline="0" dirty="0" smtClean="0">
                <a:ln>
                  <a:noFill/>
                </a:ln>
                <a:solidFill>
                  <a:schemeClr val="tx1"/>
                </a:solidFill>
                <a:effectLst/>
                <a:latin typeface="Arial" pitchFamily="34" charset="0"/>
                <a:ea typeface="Calibri" pitchFamily="34" charset="0"/>
                <a:cs typeface="Arial" pitchFamily="34" charset="0"/>
              </a:rPr>
              <a:t>PLAY STORE</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buscando a la aplicaci</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DAGPS</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a:t>
            </a: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7"/>
          <p:cNvSpPr>
            <a:spLocks noChangeArrowheads="1"/>
          </p:cNvSpPr>
          <p:nvPr/>
        </p:nvSpPr>
        <p:spPr bwMode="auto">
          <a:xfrm rot="10800000" flipV="1">
            <a:off x="2578390" y="2732390"/>
            <a:ext cx="2404022"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Una vez instalada la aplicaci</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(DAGPS), seleccione IMEI </a:t>
            </a:r>
            <a:r>
              <a:rPr kumimoji="0" lang="es-MX" altLang="es-MX" sz="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login</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y como nombre de usuario ponga su n</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ú</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mero de IMEI el cual encontrara pegado en el dispositivo o lo puede averiguar enviando un SMS con el texto </a:t>
            </a:r>
            <a:r>
              <a:rPr kumimoji="0" lang="es-MX" altLang="es-MX" sz="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imei+password</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(imei123456) , y la contrase</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ñ</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 por default de la plataforma es 123456  y despu</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é</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 de </a:t>
            </a:r>
            <a:r>
              <a:rPr kumimoji="0" lang="es-MX" altLang="es-MX" sz="800" b="0"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click</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en el bot</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Log In. </a:t>
            </a: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8"/>
          <p:cNvSpPr>
            <a:spLocks noChangeArrowheads="1"/>
          </p:cNvSpPr>
          <p:nvPr/>
        </p:nvSpPr>
        <p:spPr bwMode="auto">
          <a:xfrm>
            <a:off x="2571417" y="5097621"/>
            <a:ext cx="2451433"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Ahora podr</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ver la ubicaci</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n de su equipo en tiempo real, as</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í</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como recibir las notificaciones que tenga configuradas en tiempo real en su tel</a:t>
            </a:r>
            <a:r>
              <a:rPr kumimoji="0" lang="es-MX" altLang="es-MX" sz="800" b="0" i="0" u="none" strike="noStrike" cap="none" normalizeH="0" baseline="0" dirty="0" smtClean="0">
                <a:ln>
                  <a:noFill/>
                </a:ln>
                <a:solidFill>
                  <a:schemeClr val="tx1"/>
                </a:solidFill>
                <a:effectLst/>
                <a:latin typeface="Calibri"/>
                <a:ea typeface="Calibri" pitchFamily="34" charset="0"/>
                <a:cs typeface="Arial" pitchFamily="34" charset="0"/>
              </a:rPr>
              <a:t>é</a:t>
            </a:r>
            <a:r>
              <a:rPr kumimoji="0" lang="es-MX" altLang="es-MX" sz="800" b="0" i="0" u="none" strike="noStrike" cap="none" normalizeH="0" baseline="0" dirty="0" smtClean="0">
                <a:ln>
                  <a:noFill/>
                </a:ln>
                <a:solidFill>
                  <a:schemeClr val="tx1"/>
                </a:solidFill>
                <a:effectLst/>
                <a:latin typeface="Arial" pitchFamily="34" charset="0"/>
                <a:ea typeface="Calibri" pitchFamily="34" charset="0"/>
                <a:cs typeface="Arial" pitchFamily="34" charset="0"/>
              </a:rPr>
              <a:t>fono celular.</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MX" altLang="es-MX" sz="8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Usuario Administrativo</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8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
            </a:r>
            <a:br>
              <a:rPr kumimoji="0" lang="es-MX" altLang="es-MX" sz="800" b="1" i="0" u="none" strike="noStrike" cap="none" normalizeH="0" baseline="0" dirty="0" smtClean="0">
                <a:ln>
                  <a:noFill/>
                </a:ln>
                <a:solidFill>
                  <a:srgbClr val="000000"/>
                </a:solidFill>
                <a:effectLst/>
                <a:latin typeface="Arial" pitchFamily="34" charset="0"/>
                <a:ea typeface="Calibri" pitchFamily="34" charset="0"/>
                <a:cs typeface="Arial" pitchFamily="34" charset="0"/>
              </a:rPr>
            </a:b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Si cuenta con un usuario administrativo podr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ingresar a la plataforma desde la aplicaci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ingresando el usuario que se le proporciono desde la aplicaci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iniciando sesi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en la opci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a:t>
            </a:r>
            <a:r>
              <a:rPr kumimoji="0" lang="es-MX" altLang="es-MX" sz="800" b="0" i="1" u="none" strike="noStrike" cap="none" normalizeH="0" baseline="0" dirty="0" err="1" smtClean="0">
                <a:ln>
                  <a:noFill/>
                </a:ln>
                <a:solidFill>
                  <a:srgbClr val="000000"/>
                </a:solidFill>
                <a:effectLst/>
                <a:latin typeface="Arial" pitchFamily="34" charset="0"/>
                <a:ea typeface="Calibri" pitchFamily="34" charset="0"/>
                <a:cs typeface="Arial" pitchFamily="34" charset="0"/>
              </a:rPr>
              <a:t>Account</a:t>
            </a: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 </a:t>
            </a:r>
            <a:r>
              <a:rPr kumimoji="0" lang="es-MX" altLang="es-MX" sz="800" b="0" i="1" u="none" strike="noStrike" cap="none" normalizeH="0" baseline="0" dirty="0" err="1" smtClean="0">
                <a:ln>
                  <a:noFill/>
                </a:ln>
                <a:solidFill>
                  <a:srgbClr val="000000"/>
                </a:solidFill>
                <a:effectLst/>
                <a:latin typeface="Arial" pitchFamily="34" charset="0"/>
                <a:ea typeface="Calibri" pitchFamily="34" charset="0"/>
                <a:cs typeface="Arial" pitchFamily="34" charset="0"/>
              </a:rPr>
              <a:t>login</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Ahora podr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ver la ubicaci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as</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í</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como definir par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metros de cualquiera de los dispositivos ligados a su cuenta desde la pesta</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ñ</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a </a:t>
            </a:r>
            <a:r>
              <a:rPr kumimoji="0" lang="es-MX" altLang="es-MX" sz="800" b="0" i="1" u="none" strike="noStrike" cap="none" normalizeH="0" baseline="0" dirty="0" err="1" smtClean="0">
                <a:ln>
                  <a:noFill/>
                </a:ln>
                <a:solidFill>
                  <a:srgbClr val="000000"/>
                </a:solidFill>
                <a:effectLst/>
                <a:latin typeface="Arial" pitchFamily="34" charset="0"/>
                <a:ea typeface="Calibri" pitchFamily="34" charset="0"/>
                <a:cs typeface="Arial" pitchFamily="34" charset="0"/>
              </a:rPr>
              <a:t>Vehicle</a:t>
            </a: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 </a:t>
            </a:r>
            <a:r>
              <a:rPr kumimoji="0" lang="es-MX" altLang="es-MX" sz="800" b="0" i="1" u="none" strike="noStrike" cap="none" normalizeH="0" baseline="0" dirty="0" err="1" smtClean="0">
                <a:ln>
                  <a:noFill/>
                </a:ln>
                <a:solidFill>
                  <a:srgbClr val="000000"/>
                </a:solidFill>
                <a:effectLst/>
                <a:latin typeface="Arial" pitchFamily="34" charset="0"/>
                <a:ea typeface="Calibri" pitchFamily="34" charset="0"/>
                <a:cs typeface="Arial" pitchFamily="34" charset="0"/>
              </a:rPr>
              <a:t>list</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Podr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escuchar las notificaciones y alarmas de todos los rastreadores. </a:t>
            </a:r>
            <a:b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b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*Puede monitorear como administrador, independientemente de que en ese mismo momento un usuario este monitoreando su equipo individualmente.</a:t>
            </a: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36" name="Imagen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94858" y="301515"/>
            <a:ext cx="1377593" cy="967246"/>
          </a:xfrm>
          <a:prstGeom prst="rect">
            <a:avLst/>
          </a:prstGeom>
          <a:noFill/>
          <a:extLst>
            <a:ext uri="{909E8E84-426E-40DD-AFC4-6F175D3DCCD1}">
              <a14:hiddenFill xmlns:a14="http://schemas.microsoft.com/office/drawing/2010/main">
                <a:solidFill>
                  <a:srgbClr val="FFFFFF"/>
                </a:solidFill>
              </a14:hiddenFill>
            </a:ext>
          </a:extLst>
        </p:spPr>
      </p:pic>
      <p:pic>
        <p:nvPicPr>
          <p:cNvPr id="1035" name="Imagen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2452" y="301515"/>
            <a:ext cx="980962" cy="994778"/>
          </a:xfrm>
          <a:prstGeom prst="rect">
            <a:avLst/>
          </a:prstGeom>
          <a:noFill/>
          <a:extLst>
            <a:ext uri="{909E8E84-426E-40DD-AFC4-6F175D3DCCD1}">
              <a14:hiddenFill xmlns:a14="http://schemas.microsoft.com/office/drawing/2010/main">
                <a:solidFill>
                  <a:srgbClr val="FFFFFF"/>
                </a:solidFill>
              </a14:hiddenFill>
            </a:ext>
          </a:extLst>
        </p:spPr>
      </p:pic>
      <p:pic>
        <p:nvPicPr>
          <p:cNvPr id="1034" name="Imagen 15"/>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 r="25913" b="-1"/>
          <a:stretch/>
        </p:blipFill>
        <p:spPr bwMode="auto">
          <a:xfrm>
            <a:off x="5078000" y="4337749"/>
            <a:ext cx="2375414" cy="126896"/>
          </a:xfrm>
          <a:prstGeom prst="rect">
            <a:avLst/>
          </a:prstGeom>
          <a:noFill/>
          <a:extLst>
            <a:ext uri="{909E8E84-426E-40DD-AFC4-6F175D3DCCD1}">
              <a14:hiddenFill xmlns:a14="http://schemas.microsoft.com/office/drawing/2010/main">
                <a:solidFill>
                  <a:srgbClr val="FFFFFF"/>
                </a:solidFill>
              </a14:hiddenFill>
            </a:ext>
          </a:extLst>
        </p:spPr>
      </p:pic>
      <p:pic>
        <p:nvPicPr>
          <p:cNvPr id="1033" name="Imagen 1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9146" t="35744"/>
          <a:stretch/>
        </p:blipFill>
        <p:spPr bwMode="auto">
          <a:xfrm>
            <a:off x="5321197" y="6552877"/>
            <a:ext cx="1995589" cy="1066799"/>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a:spLocks noChangeArrowheads="1"/>
          </p:cNvSpPr>
          <p:nvPr/>
        </p:nvSpPr>
        <p:spPr bwMode="auto">
          <a:xfrm>
            <a:off x="5101792" y="49639"/>
            <a:ext cx="244133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9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PLATAFORMA</a:t>
            </a: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4"/>
          <p:cNvSpPr>
            <a:spLocks noChangeArrowheads="1"/>
          </p:cNvSpPr>
          <p:nvPr/>
        </p:nvSpPr>
        <p:spPr bwMode="auto">
          <a:xfrm>
            <a:off x="0" y="1085850"/>
            <a:ext cx="100457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Rectangle 15"/>
          <p:cNvSpPr>
            <a:spLocks noChangeArrowheads="1"/>
          </p:cNvSpPr>
          <p:nvPr/>
        </p:nvSpPr>
        <p:spPr bwMode="auto">
          <a:xfrm>
            <a:off x="5094858" y="1396751"/>
            <a:ext cx="2448273" cy="2800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Podr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a:t>
            </a:r>
            <a:r>
              <a:rPr kumimoji="0" lang="es-MX" altLang="es-MX" sz="800" b="0" i="0" u="none" strike="noStrike" cap="none" normalizeH="0" baseline="0" dirty="0" err="1" smtClean="0">
                <a:ln>
                  <a:noFill/>
                </a:ln>
                <a:solidFill>
                  <a:srgbClr val="000000"/>
                </a:solidFill>
                <a:effectLst/>
                <a:latin typeface="Arial" pitchFamily="34" charset="0"/>
                <a:ea typeface="Calibri" pitchFamily="34" charset="0"/>
                <a:cs typeface="Arial" pitchFamily="34" charset="0"/>
              </a:rPr>
              <a:t>accesar</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a la plataforma desde cualquier computadora o dispositivo celular iPhone o Android entrando a la pagina: </a:t>
            </a:r>
            <a:r>
              <a:rPr kumimoji="0" lang="es-MX" altLang="es-MX" sz="800" b="0" i="0" u="none" strike="noStrike" cap="none" normalizeH="0" baseline="0" dirty="0" smtClean="0">
                <a:ln>
                  <a:noFill/>
                </a:ln>
                <a:effectLst/>
                <a:latin typeface="Arial" pitchFamily="34" charset="0"/>
                <a:ea typeface="Calibri" pitchFamily="34" charset="0"/>
                <a:cs typeface="Arial" pitchFamily="34" charset="0"/>
              </a:rPr>
              <a:t>http://www.gps110.org </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pudiendo seleccionar la vista para PC o para Celular (</a:t>
            </a: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Mobile </a:t>
            </a:r>
            <a:r>
              <a:rPr kumimoji="0" lang="es-MX" altLang="es-MX" sz="800" b="0" i="1" u="none" strike="noStrike" cap="none" normalizeH="0" baseline="0" dirty="0" err="1" smtClean="0">
                <a:ln>
                  <a:noFill/>
                </a:ln>
                <a:solidFill>
                  <a:srgbClr val="000000"/>
                </a:solidFill>
                <a:effectLst/>
                <a:latin typeface="Arial" pitchFamily="34" charset="0"/>
                <a:ea typeface="Calibri" pitchFamily="34" charset="0"/>
                <a:cs typeface="Arial" pitchFamily="34" charset="0"/>
              </a:rPr>
              <a:t>client</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Actualmente estamos trabajando en la traducci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de la misma al idioma espa</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ñ</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ol mientras tanto puede seleccionar idioma ingles. Tambi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é</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desde esta p</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gina podr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descargar las aplicaciones tanto para IPHONE como para ANDROID.</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a:r>
            <a:b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b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Una vez en la plataforma deber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seleccionar la pesta</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ñ</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a ID/IMEI y en la parte de ID/IMEI escribir el n</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ú</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mero IMEI que viene adherido a su rastreador y como contrase</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ñ</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a utilizar 123456 que es la contrase</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ñ</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a por default de la plataforma la cual ya dentro de la misma podr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modificar. </a:t>
            </a: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En la plataforma usted encontrara diversas opciones como: ubicaci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en tiempo real, reproducci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de historia de viajes pasados, estad</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í</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sticas de operaci</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 velocidad promedio, alarmas, y otras cosas de su rastreador</a:t>
            </a:r>
            <a:endParaRPr kumimoji="0" lang="es-MX" altLang="es-MX"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Rectangle 16"/>
          <p:cNvSpPr>
            <a:spLocks noChangeArrowheads="1"/>
          </p:cNvSpPr>
          <p:nvPr/>
        </p:nvSpPr>
        <p:spPr bwMode="auto">
          <a:xfrm rot="10800000" flipV="1">
            <a:off x="5094856" y="4490773"/>
            <a:ext cx="2448273"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altLang="es-MX" sz="8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Usuario Administrativo</a:t>
            </a:r>
            <a:br>
              <a:rPr kumimoji="0" lang="es-MX" altLang="es-MX" sz="800" b="1" i="0" u="none" strike="noStrike" cap="none" normalizeH="0" baseline="0" dirty="0" smtClean="0">
                <a:ln>
                  <a:noFill/>
                </a:ln>
                <a:solidFill>
                  <a:srgbClr val="000000"/>
                </a:solidFill>
                <a:effectLst/>
                <a:latin typeface="Arial" pitchFamily="34" charset="0"/>
                <a:ea typeface="Calibri" pitchFamily="34" charset="0"/>
                <a:cs typeface="Arial" pitchFamily="34" charset="0"/>
              </a:rPr>
            </a:b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Si usted cuenta con m</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 de un rastreador y  desea monitorearlos al mismo tiempo desde una </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ú</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nica cuenta solicite al tel</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é</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fono al inicio de este manual una cuenta administrativa para que pueda entrar al a plataforma desde la pesta</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ñ</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a </a:t>
            </a:r>
            <a:r>
              <a:rPr kumimoji="0" lang="es-MX" altLang="es-MX" sz="800" b="0" i="0" u="none" strike="noStrike" cap="none" normalizeH="0" baseline="0" dirty="0" err="1" smtClean="0">
                <a:ln>
                  <a:noFill/>
                </a:ln>
                <a:solidFill>
                  <a:srgbClr val="000000"/>
                </a:solidFill>
                <a:effectLst/>
                <a:latin typeface="Arial" pitchFamily="34" charset="0"/>
                <a:ea typeface="Calibri" pitchFamily="34" charset="0"/>
                <a:cs typeface="Arial" pitchFamily="34" charset="0"/>
              </a:rPr>
              <a:t>User</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en donde deber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escribir el usuario que se le otorgue, y ah</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í</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podr</a:t>
            </a:r>
            <a:r>
              <a:rPr kumimoji="0" lang="es-MX" altLang="es-MX" sz="800" b="0" i="0"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monitorear en tiempo real todos los dispositivos ligados a su cuenta administrativa, de esa manera usted puede entrar como </a:t>
            </a:r>
            <a:r>
              <a:rPr kumimoji="0" lang="es-MX" altLang="es-MX" sz="800" b="0" i="0" u="none" strike="noStrike" cap="none" normalizeH="0" baseline="0" dirty="0" err="1" smtClean="0">
                <a:ln>
                  <a:noFill/>
                </a:ln>
                <a:solidFill>
                  <a:srgbClr val="000000"/>
                </a:solidFill>
                <a:effectLst/>
                <a:latin typeface="Arial" pitchFamily="34" charset="0"/>
                <a:ea typeface="Calibri" pitchFamily="34" charset="0"/>
                <a:cs typeface="Arial" pitchFamily="34" charset="0"/>
              </a:rPr>
              <a:t>User</a:t>
            </a:r>
            <a: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administrativo y ver todos los dispositivos.</a:t>
            </a:r>
            <a:br>
              <a:rPr kumimoji="0" lang="es-MX" altLang="es-MX" sz="800" b="0" i="0" u="none" strike="noStrike" cap="none" normalizeH="0" baseline="0" dirty="0" smtClean="0">
                <a:ln>
                  <a:noFill/>
                </a:ln>
                <a:solidFill>
                  <a:srgbClr val="000000"/>
                </a:solidFill>
                <a:effectLst/>
                <a:latin typeface="Arial" pitchFamily="34" charset="0"/>
                <a:ea typeface="Calibri" pitchFamily="34" charset="0"/>
                <a:cs typeface="Arial" pitchFamily="34" charset="0"/>
              </a:rPr>
            </a:b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*Los usuarios individuales seguir</a:t>
            </a:r>
            <a:r>
              <a:rPr kumimoji="0" lang="es-MX" altLang="es-MX" sz="800" b="0" i="1" u="none" strike="noStrike" cap="none" normalizeH="0" baseline="0" dirty="0" smtClean="0">
                <a:ln>
                  <a:noFill/>
                </a:ln>
                <a:solidFill>
                  <a:srgbClr val="000000"/>
                </a:solidFill>
                <a:effectLst/>
                <a:latin typeface="Calibri"/>
                <a:ea typeface="Calibri" pitchFamily="34" charset="0"/>
                <a:cs typeface="Arial" pitchFamily="34" charset="0"/>
              </a:rPr>
              <a:t>í</a:t>
            </a: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an entrando por IMEI y viendo </a:t>
            </a:r>
            <a:r>
              <a:rPr kumimoji="0" lang="es-MX" altLang="es-MX" sz="800" b="0" i="1" u="none" strike="noStrike" cap="none" normalizeH="0" baseline="0" dirty="0" smtClean="0">
                <a:ln>
                  <a:noFill/>
                </a:ln>
                <a:solidFill>
                  <a:srgbClr val="000000"/>
                </a:solidFill>
                <a:effectLst/>
                <a:latin typeface="Calibri"/>
                <a:ea typeface="Calibri" pitchFamily="34" charset="0"/>
                <a:cs typeface="Arial" pitchFamily="34" charset="0"/>
              </a:rPr>
              <a:t>ú</a:t>
            </a: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nicamente la informaci</a:t>
            </a:r>
            <a:r>
              <a:rPr kumimoji="0" lang="es-MX" altLang="es-MX" sz="800" b="0" i="1" u="none" strike="noStrike" cap="none" normalizeH="0" baseline="0" dirty="0" smtClean="0">
                <a:ln>
                  <a:noFill/>
                </a:ln>
                <a:solidFill>
                  <a:srgbClr val="000000"/>
                </a:solidFill>
                <a:effectLst/>
                <a:latin typeface="Calibri"/>
                <a:ea typeface="Calibri" pitchFamily="34" charset="0"/>
                <a:cs typeface="Arial" pitchFamily="34" charset="0"/>
              </a:rPr>
              <a:t>ó</a:t>
            </a: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n de su dispositivo, mientras que con la administrativa podr</a:t>
            </a:r>
            <a:r>
              <a:rPr kumimoji="0" lang="es-MX" altLang="es-MX" sz="800" b="0" i="1" u="none" strike="noStrike" cap="none" normalizeH="0" baseline="0" dirty="0" smtClean="0">
                <a:ln>
                  <a:noFill/>
                </a:ln>
                <a:solidFill>
                  <a:srgbClr val="000000"/>
                </a:solidFill>
                <a:effectLst/>
                <a:latin typeface="Calibri"/>
                <a:ea typeface="Calibri" pitchFamily="34" charset="0"/>
                <a:cs typeface="Arial" pitchFamily="34" charset="0"/>
              </a:rPr>
              <a:t>á</a:t>
            </a:r>
            <a:r>
              <a:rPr kumimoji="0" lang="es-MX" altLang="es-MX" sz="800" b="0" i="1" u="none" strike="noStrike" cap="none" normalizeH="0" baseline="0" dirty="0" smtClean="0">
                <a:ln>
                  <a:noFill/>
                </a:ln>
                <a:solidFill>
                  <a:srgbClr val="000000"/>
                </a:solidFill>
                <a:effectLst/>
                <a:latin typeface="Arial" pitchFamily="34" charset="0"/>
                <a:ea typeface="Calibri" pitchFamily="34" charset="0"/>
                <a:cs typeface="Arial" pitchFamily="34" charset="0"/>
              </a:rPr>
              <a:t> verlos todos a la vez.</a:t>
            </a: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Rectangle 17"/>
          <p:cNvSpPr>
            <a:spLocks noChangeArrowheads="1"/>
          </p:cNvSpPr>
          <p:nvPr/>
        </p:nvSpPr>
        <p:spPr bwMode="auto">
          <a:xfrm>
            <a:off x="0" y="3438525"/>
            <a:ext cx="100457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20"/>
          <p:cNvSpPr>
            <a:spLocks noChangeArrowheads="1"/>
          </p:cNvSpPr>
          <p:nvPr/>
        </p:nvSpPr>
        <p:spPr bwMode="auto">
          <a:xfrm>
            <a:off x="7607260" y="72158"/>
            <a:ext cx="2358554"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MX" altLang="es-MX" sz="900" b="1" dirty="0" smtClean="0">
                <a:latin typeface="Arial" pitchFamily="34" charset="0"/>
                <a:ea typeface="Calibri" pitchFamily="34" charset="0"/>
                <a:cs typeface="Arial" pitchFamily="34" charset="0"/>
              </a:rPr>
              <a:t>LUCES INDICADORAS</a:t>
            </a:r>
            <a:endParaRPr kumimoji="0" lang="es-MX" altLang="es-MX" sz="9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s-MX" altLang="es-MX" sz="9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r>
            <a:br>
              <a:rPr kumimoji="0" lang="es-MX" altLang="es-MX" sz="900" b="1" i="0" u="none" strike="noStrike" cap="none" normalizeH="0" baseline="0" dirty="0" smtClean="0">
                <a:ln>
                  <a:noFill/>
                </a:ln>
                <a:solidFill>
                  <a:schemeClr val="tx1"/>
                </a:solidFill>
                <a:effectLst/>
                <a:latin typeface="Arial" pitchFamily="34" charset="0"/>
                <a:ea typeface="Calibri" pitchFamily="34" charset="0"/>
                <a:cs typeface="Arial" pitchFamily="34" charset="0"/>
              </a:rPr>
            </a:br>
            <a:endParaRPr kumimoji="0" lang="es-MX" altLang="es-MX" sz="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Rectangle 22"/>
          <p:cNvSpPr>
            <a:spLocks noChangeArrowheads="1"/>
          </p:cNvSpPr>
          <p:nvPr/>
        </p:nvSpPr>
        <p:spPr bwMode="auto">
          <a:xfrm>
            <a:off x="7632847" y="6309558"/>
            <a:ext cx="2358555" cy="1323439"/>
          </a:xfrm>
          <a:prstGeom prst="rect">
            <a:avLst/>
          </a:prstGeom>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altLang="es-MX" sz="800" b="0" i="0" u="none" strike="noStrike" cap="none" normalizeH="0" baseline="0" dirty="0" smtClean="0">
                <a:ln>
                  <a:noFill/>
                </a:ln>
                <a:effectLst/>
                <a:latin typeface="Calibri" pitchFamily="34" charset="0"/>
                <a:ea typeface="Calibri" pitchFamily="34" charset="0"/>
                <a:cs typeface="Times New Roman" pitchFamily="18" charset="0"/>
              </a:rPr>
              <a:t>TODOS NUESTROS EQUIPOS SE SOMENTEN A CONTROL DE CALIDAD, Y SON PROBADOS ANTES DE SER ENVIADOS AL USUARIO FINAL. POR LO TANTO, SE REVISA QUE ADQUIERAN SEÑAL GPS, GSM, RESPONDAN SMS Y QUE CONECTEN A LA PLATAFORMA ADECUADAMENTE. Si tiene problemas con algún equipo no dude en comunicarse con nosotros.</a:t>
            </a:r>
            <a:endParaRPr kumimoji="0" lang="es-MX" altLang="es-MX" sz="800" b="0" i="0" u="none" strike="noStrike" cap="none" normalizeH="0" baseline="0" dirty="0" smtClean="0">
              <a:ln>
                <a:noFill/>
              </a:ln>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sz="800" b="0" i="0" u="none" strike="noStrike" cap="none" normalizeH="0" baseline="0" dirty="0" smtClean="0">
                <a:ln>
                  <a:noFill/>
                </a:ln>
                <a:effectLst/>
                <a:latin typeface="Calibri" pitchFamily="34" charset="0"/>
                <a:ea typeface="Calibri" pitchFamily="34" charset="0"/>
                <a:cs typeface="Times New Roman" pitchFamily="18" charset="0"/>
              </a:rPr>
              <a:t>Atte. </a:t>
            </a:r>
            <a:r>
              <a:rPr kumimoji="0" lang="es-MX" altLang="es-MX" sz="800" b="0" i="0" u="none" strike="noStrike" cap="none" normalizeH="0" baseline="0" dirty="0" err="1" smtClean="0">
                <a:ln>
                  <a:noFill/>
                </a:ln>
                <a:effectLst/>
                <a:latin typeface="Calibri" pitchFamily="34" charset="0"/>
                <a:ea typeface="Calibri" pitchFamily="34" charset="0"/>
                <a:cs typeface="Times New Roman" pitchFamily="18" charset="0"/>
              </a:rPr>
              <a:t>Ing</a:t>
            </a:r>
            <a:r>
              <a:rPr kumimoji="0" lang="es-MX" altLang="es-MX" sz="800" b="0" i="0" u="none" strike="noStrike" cap="none" normalizeH="0" baseline="0" dirty="0" smtClean="0">
                <a:ln>
                  <a:noFill/>
                </a:ln>
                <a:effectLst/>
                <a:latin typeface="Calibri" pitchFamily="34" charset="0"/>
                <a:ea typeface="Calibri" pitchFamily="34" charset="0"/>
                <a:cs typeface="Times New Roman" pitchFamily="18" charset="0"/>
              </a:rPr>
              <a:t> Luis </a:t>
            </a:r>
            <a:r>
              <a:rPr kumimoji="0" lang="es-MX" altLang="es-MX" sz="800" b="0" i="0" u="none" strike="noStrike" cap="none" normalizeH="0" baseline="0" dirty="0" err="1" smtClean="0">
                <a:ln>
                  <a:noFill/>
                </a:ln>
                <a:effectLst/>
                <a:latin typeface="Calibri" pitchFamily="34" charset="0"/>
                <a:ea typeface="Calibri" pitchFamily="34" charset="0"/>
                <a:cs typeface="Times New Roman" pitchFamily="18" charset="0"/>
              </a:rPr>
              <a:t>Sanjuan</a:t>
            </a:r>
            <a:r>
              <a:rPr kumimoji="0" lang="es-MX" altLang="es-MX" sz="800" b="0" i="0" u="none" strike="noStrike" cap="none" normalizeH="0" baseline="0" dirty="0" smtClean="0">
                <a:ln>
                  <a:noFill/>
                </a:ln>
                <a:effectLst/>
                <a:latin typeface="Calibri" pitchFamily="34" charset="0"/>
                <a:ea typeface="Calibri" pitchFamily="34" charset="0"/>
                <a:cs typeface="Times New Roman" pitchFamily="18" charset="0"/>
              </a:rPr>
              <a:t/>
            </a:r>
            <a:br>
              <a:rPr kumimoji="0" lang="es-MX" altLang="es-MX" sz="800" b="0" i="0" u="none" strike="noStrike" cap="none" normalizeH="0" baseline="0" dirty="0" smtClean="0">
                <a:ln>
                  <a:noFill/>
                </a:ln>
                <a:effectLst/>
                <a:latin typeface="Calibri" pitchFamily="34" charset="0"/>
                <a:ea typeface="Calibri" pitchFamily="34" charset="0"/>
                <a:cs typeface="Times New Roman" pitchFamily="18" charset="0"/>
              </a:rPr>
            </a:br>
            <a:r>
              <a:rPr kumimoji="0" lang="es-MX" altLang="es-MX" sz="800" b="0" i="0" u="none" strike="noStrike" cap="none" normalizeH="0" baseline="0" dirty="0" smtClean="0">
                <a:ln>
                  <a:noFill/>
                </a:ln>
                <a:effectLst/>
                <a:latin typeface="Calibri" pitchFamily="34" charset="0"/>
                <a:ea typeface="Calibri" pitchFamily="34" charset="0"/>
                <a:cs typeface="Times New Roman" pitchFamily="18" charset="0"/>
              </a:rPr>
              <a:t>KOBAX S.A. DE CV.</a:t>
            </a:r>
            <a:endParaRPr kumimoji="0" lang="es-MX" altLang="es-MX" sz="2400" b="0" i="0" u="none" strike="noStrike" cap="none" normalizeH="0" baseline="0" dirty="0" smtClean="0">
              <a:ln>
                <a:noFill/>
              </a:ln>
              <a:effectLst/>
              <a:latin typeface="Arial" pitchFamily="34" charset="0"/>
              <a:cs typeface="Arial" pitchFamily="34" charset="0"/>
            </a:endParaRPr>
          </a:p>
        </p:txBody>
      </p:sp>
      <p:pic>
        <p:nvPicPr>
          <p:cNvPr id="35" name="Imagen 34"/>
          <p:cNvPicPr/>
          <p:nvPr/>
        </p:nvPicPr>
        <p:blipFill>
          <a:blip r:embed="rId8"/>
          <a:stretch>
            <a:fillRect/>
          </a:stretch>
        </p:blipFill>
        <p:spPr>
          <a:xfrm>
            <a:off x="3027195" y="1299130"/>
            <a:ext cx="1539875" cy="1371600"/>
          </a:xfrm>
          <a:prstGeom prst="rect">
            <a:avLst/>
          </a:prstGeom>
        </p:spPr>
      </p:pic>
      <p:graphicFrame>
        <p:nvGraphicFramePr>
          <p:cNvPr id="3" name="Tabla 2"/>
          <p:cNvGraphicFramePr>
            <a:graphicFrameLocks noGrp="1"/>
          </p:cNvGraphicFramePr>
          <p:nvPr>
            <p:extLst>
              <p:ext uri="{D42A27DB-BD31-4B8C-83A1-F6EECF244321}">
                <p14:modId xmlns:p14="http://schemas.microsoft.com/office/powerpoint/2010/main" val="1610818055"/>
              </p:ext>
            </p:extLst>
          </p:nvPr>
        </p:nvGraphicFramePr>
        <p:xfrm>
          <a:off x="7638444" y="338348"/>
          <a:ext cx="2327370" cy="510316"/>
        </p:xfrm>
        <a:graphic>
          <a:graphicData uri="http://schemas.openxmlformats.org/drawingml/2006/table">
            <a:tbl>
              <a:tblPr firstRow="1" firstCol="1" bandRow="1">
                <a:tableStyleId>{5940675A-B579-460E-94D1-54222C63F5DA}</a:tableStyleId>
              </a:tblPr>
              <a:tblGrid>
                <a:gridCol w="870837">
                  <a:extLst>
                    <a:ext uri="{9D8B030D-6E8A-4147-A177-3AD203B41FA5}">
                      <a16:colId xmlns:a16="http://schemas.microsoft.com/office/drawing/2014/main" val="2393862016"/>
                    </a:ext>
                  </a:extLst>
                </a:gridCol>
                <a:gridCol w="585696">
                  <a:extLst>
                    <a:ext uri="{9D8B030D-6E8A-4147-A177-3AD203B41FA5}">
                      <a16:colId xmlns:a16="http://schemas.microsoft.com/office/drawing/2014/main" val="3638860310"/>
                    </a:ext>
                  </a:extLst>
                </a:gridCol>
                <a:gridCol w="870837">
                  <a:extLst>
                    <a:ext uri="{9D8B030D-6E8A-4147-A177-3AD203B41FA5}">
                      <a16:colId xmlns:a16="http://schemas.microsoft.com/office/drawing/2014/main" val="3335807451"/>
                    </a:ext>
                  </a:extLst>
                </a:gridCol>
              </a:tblGrid>
              <a:tr h="127579">
                <a:tc>
                  <a:txBody>
                    <a:bodyPr/>
                    <a:lstStyle/>
                    <a:p>
                      <a:pPr algn="ctr">
                        <a:lnSpc>
                          <a:spcPct val="115000"/>
                        </a:lnSpc>
                        <a:spcAft>
                          <a:spcPts val="0"/>
                        </a:spcAft>
                      </a:pPr>
                      <a:r>
                        <a:rPr lang="es-MX" sz="600">
                          <a:effectLst/>
                        </a:rPr>
                        <a:t>COLOR</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600">
                          <a:effectLst/>
                        </a:rPr>
                        <a:t>REPRESENTA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600">
                          <a:effectLst/>
                        </a:rPr>
                        <a:t>ESTADO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91220986"/>
                  </a:ext>
                </a:extLst>
              </a:tr>
              <a:tr h="127579">
                <a:tc>
                  <a:txBody>
                    <a:bodyPr/>
                    <a:lstStyle/>
                    <a:p>
                      <a:pPr algn="ctr">
                        <a:lnSpc>
                          <a:spcPct val="115000"/>
                        </a:lnSpc>
                        <a:spcAft>
                          <a:spcPts val="0"/>
                        </a:spcAft>
                      </a:pPr>
                      <a:r>
                        <a:rPr lang="es-MX" sz="600">
                          <a:effectLst/>
                        </a:rPr>
                        <a:t>Rojo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600">
                          <a:effectLst/>
                        </a:rPr>
                        <a:t>Energía</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600">
                          <a:effectLst/>
                        </a:rPr>
                        <a:t>Encendido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71886786"/>
                  </a:ext>
                </a:extLst>
              </a:tr>
              <a:tr h="127579">
                <a:tc>
                  <a:txBody>
                    <a:bodyPr/>
                    <a:lstStyle/>
                    <a:p>
                      <a:pPr algn="ctr">
                        <a:lnSpc>
                          <a:spcPct val="115000"/>
                        </a:lnSpc>
                        <a:spcAft>
                          <a:spcPts val="0"/>
                        </a:spcAft>
                      </a:pPr>
                      <a:r>
                        <a:rPr lang="es-MX" sz="600">
                          <a:effectLst/>
                        </a:rPr>
                        <a:t>Verde</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600">
                          <a:effectLst/>
                        </a:rPr>
                        <a:t>Señal GSM</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600">
                          <a:effectLst/>
                        </a:rPr>
                        <a:t>Encendido</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00226149"/>
                  </a:ext>
                </a:extLst>
              </a:tr>
              <a:tr h="127579">
                <a:tc>
                  <a:txBody>
                    <a:bodyPr/>
                    <a:lstStyle/>
                    <a:p>
                      <a:pPr algn="ctr">
                        <a:lnSpc>
                          <a:spcPct val="115000"/>
                        </a:lnSpc>
                        <a:spcAft>
                          <a:spcPts val="0"/>
                        </a:spcAft>
                      </a:pPr>
                      <a:r>
                        <a:rPr lang="es-MX" sz="600">
                          <a:effectLst/>
                        </a:rPr>
                        <a:t>Azul</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600">
                          <a:effectLst/>
                        </a:rPr>
                        <a:t>Señal GPS</a:t>
                      </a:r>
                      <a:endParaRPr lang="es-MX"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MX" sz="600" dirty="0">
                          <a:effectLst/>
                        </a:rPr>
                        <a:t>Encendido</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51609054"/>
                  </a:ext>
                </a:extLst>
              </a:tr>
            </a:tbl>
          </a:graphicData>
        </a:graphic>
      </p:graphicFrame>
      <p:sp>
        <p:nvSpPr>
          <p:cNvPr id="24" name="Rectángulo 23"/>
          <p:cNvSpPr/>
          <p:nvPr/>
        </p:nvSpPr>
        <p:spPr>
          <a:xfrm>
            <a:off x="7534716" y="867377"/>
            <a:ext cx="2431098" cy="1910395"/>
          </a:xfrm>
          <a:prstGeom prst="rect">
            <a:avLst/>
          </a:prstGeom>
        </p:spPr>
        <p:txBody>
          <a:bodyPr wrap="square">
            <a:spAutoFit/>
          </a:bodyPr>
          <a:lstStyle/>
          <a:p>
            <a:pPr algn="ctr">
              <a:lnSpc>
                <a:spcPct val="115000"/>
              </a:lnSpc>
              <a:spcAft>
                <a:spcPts val="1000"/>
              </a:spcAft>
            </a:pPr>
            <a:r>
              <a:rPr lang="es-MX" sz="800" b="1" dirty="0" smtClean="0">
                <a:latin typeface="Arial" panose="020B0604020202020204" pitchFamily="34" charset="0"/>
                <a:ea typeface="Calibri" panose="020F0502020204030204" pitchFamily="34" charset="0"/>
                <a:cs typeface="Times New Roman" panose="02020603050405020304" pitchFamily="18" charset="0"/>
              </a:rPr>
              <a:t>ACCESORIOS</a:t>
            </a:r>
            <a:endParaRPr lang="es-MX" sz="3600"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s-MX" sz="800" dirty="0" smtClean="0">
                <a:latin typeface="Arial" panose="020B0604020202020204" pitchFamily="34" charset="0"/>
                <a:ea typeface="Calibri" panose="020F0502020204030204" pitchFamily="34" charset="0"/>
                <a:cs typeface="Times New Roman" panose="02020603050405020304" pitchFamily="18" charset="0"/>
              </a:rPr>
              <a:t>Si </a:t>
            </a:r>
            <a:r>
              <a:rPr lang="es-MX" sz="800" dirty="0">
                <a:latin typeface="Arial" panose="020B0604020202020204" pitchFamily="34" charset="0"/>
                <a:ea typeface="Calibri" panose="020F0502020204030204" pitchFamily="34" charset="0"/>
                <a:cs typeface="Times New Roman" panose="02020603050405020304" pitchFamily="18" charset="0"/>
              </a:rPr>
              <a:t>usted instala el equipo de la manera rápida mediante el cable OBD le van a sobrar cables, por ejemplo, el arnés profesional no lo utilizara, así como el arnés de la bocina.  De igual manera no podrá apagar el vehículo por tanto no usará el relevador. Estos arneses son utilizados para la instalación realizada por un profesional. Este equipo está pensando para su rápida instalación para el usuario que no tiene tiempo de llevarlo a instalar, pero también para el usuario que a futuro desea una instalación más elaborada.</a:t>
            </a:r>
            <a:endParaRPr lang="es-MX" sz="3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5" name="Rectángulo 24"/>
          <p:cNvSpPr/>
          <p:nvPr/>
        </p:nvSpPr>
        <p:spPr>
          <a:xfrm>
            <a:off x="7561683" y="2670730"/>
            <a:ext cx="2452448" cy="3622658"/>
          </a:xfrm>
          <a:prstGeom prst="rect">
            <a:avLst/>
          </a:prstGeom>
        </p:spPr>
        <p:txBody>
          <a:bodyPr wrap="square">
            <a:spAutoFit/>
          </a:bodyPr>
          <a:lstStyle/>
          <a:p>
            <a:pPr>
              <a:lnSpc>
                <a:spcPct val="115000"/>
              </a:lnSpc>
              <a:spcAft>
                <a:spcPts val="1000"/>
              </a:spcAft>
            </a:pPr>
            <a:r>
              <a:rPr lang="es-MX" sz="800" b="1" dirty="0">
                <a:latin typeface="Arial" panose="020B0604020202020204" pitchFamily="34" charset="0"/>
                <a:ea typeface="Calibri" panose="020F0502020204030204" pitchFamily="34" charset="0"/>
                <a:cs typeface="Times New Roman" panose="02020603050405020304" pitchFamily="18" charset="0"/>
              </a:rPr>
              <a:t>Se incluye:</a:t>
            </a:r>
            <a:r>
              <a:rPr lang="es-MX" sz="800" dirty="0">
                <a:latin typeface="Arial" panose="020B0604020202020204" pitchFamily="34" charset="0"/>
                <a:ea typeface="Calibri" panose="020F0502020204030204" pitchFamily="34" charset="0"/>
                <a:cs typeface="Times New Roman" panose="02020603050405020304" pitchFamily="18" charset="0"/>
              </a:rPr>
              <a:t/>
            </a:r>
            <a:br>
              <a:rPr lang="es-MX" sz="800" dirty="0">
                <a:latin typeface="Arial" panose="020B0604020202020204" pitchFamily="34" charset="0"/>
                <a:ea typeface="Calibri" panose="020F0502020204030204" pitchFamily="34" charset="0"/>
                <a:cs typeface="Times New Roman" panose="02020603050405020304" pitchFamily="18" charset="0"/>
              </a:rPr>
            </a:br>
            <a:r>
              <a:rPr lang="es-MX" sz="800" b="1" dirty="0">
                <a:latin typeface="Arial" panose="020B0604020202020204" pitchFamily="34" charset="0"/>
                <a:ea typeface="Calibri" panose="020F0502020204030204" pitchFamily="34" charset="0"/>
                <a:cs typeface="Times New Roman" panose="02020603050405020304" pitchFamily="18" charset="0"/>
              </a:rPr>
              <a:t>1. Micrófono</a:t>
            </a:r>
            <a:r>
              <a:rPr lang="es-MX" sz="800" dirty="0">
                <a:latin typeface="Arial" panose="020B0604020202020204" pitchFamily="34" charset="0"/>
                <a:ea typeface="Calibri" panose="020F0502020204030204" pitchFamily="34" charset="0"/>
                <a:cs typeface="Times New Roman" panose="02020603050405020304" pitchFamily="18" charset="0"/>
              </a:rPr>
              <a:t>: coloque el micrófono en algún punto donde tenga buena recepción de audio, puede no instalarlo si lo desea</a:t>
            </a:r>
            <a:br>
              <a:rPr lang="es-MX" sz="800" dirty="0">
                <a:latin typeface="Arial" panose="020B0604020202020204" pitchFamily="34" charset="0"/>
                <a:ea typeface="Calibri" panose="020F0502020204030204" pitchFamily="34" charset="0"/>
                <a:cs typeface="Times New Roman" panose="02020603050405020304" pitchFamily="18" charset="0"/>
              </a:rPr>
            </a:br>
            <a:r>
              <a:rPr lang="es-MX" sz="800" b="1" dirty="0">
                <a:latin typeface="Arial" panose="020B0604020202020204" pitchFamily="34" charset="0"/>
                <a:ea typeface="Calibri" panose="020F0502020204030204" pitchFamily="34" charset="0"/>
                <a:cs typeface="Times New Roman" panose="02020603050405020304" pitchFamily="18" charset="0"/>
              </a:rPr>
              <a:t>2. Botón de pánico: </a:t>
            </a:r>
            <a:r>
              <a:rPr lang="es-MX" sz="800" dirty="0">
                <a:latin typeface="Arial" panose="020B0604020202020204" pitchFamily="34" charset="0"/>
                <a:ea typeface="Calibri" panose="020F0502020204030204" pitchFamily="34" charset="0"/>
                <a:cs typeface="Times New Roman" panose="02020603050405020304" pitchFamily="18" charset="0"/>
              </a:rPr>
              <a:t>coloque el botón en un punto de fácil acceso para que en caso de emergencia el operador pueda oprimirlo, puede no instalarlo si lo desea</a:t>
            </a:r>
            <a:br>
              <a:rPr lang="es-MX" sz="800" dirty="0">
                <a:latin typeface="Arial" panose="020B0604020202020204" pitchFamily="34" charset="0"/>
                <a:ea typeface="Calibri" panose="020F0502020204030204" pitchFamily="34" charset="0"/>
                <a:cs typeface="Times New Roman" panose="02020603050405020304" pitchFamily="18" charset="0"/>
              </a:rPr>
            </a:br>
            <a:r>
              <a:rPr lang="es-MX" sz="800" b="1" dirty="0">
                <a:latin typeface="Arial" panose="020B0604020202020204" pitchFamily="34" charset="0"/>
                <a:ea typeface="Calibri" panose="020F0502020204030204" pitchFamily="34" charset="0"/>
                <a:cs typeface="Times New Roman" panose="02020603050405020304" pitchFamily="18" charset="0"/>
              </a:rPr>
              <a:t>3. Arnés de bocina: </a:t>
            </a:r>
            <a:r>
              <a:rPr lang="es-MX" sz="800" dirty="0">
                <a:latin typeface="Arial" panose="020B0604020202020204" pitchFamily="34" charset="0"/>
                <a:ea typeface="Calibri" panose="020F0502020204030204" pitchFamily="34" charset="0"/>
                <a:cs typeface="Times New Roman" panose="02020603050405020304" pitchFamily="18" charset="0"/>
              </a:rPr>
              <a:t>se utilizara para dar alertas sonoras en una bocina que le ponga a su </a:t>
            </a:r>
            <a:r>
              <a:rPr lang="es-MX" sz="800" dirty="0" err="1">
                <a:latin typeface="Arial" panose="020B0604020202020204" pitchFamily="34" charset="0"/>
                <a:ea typeface="Calibri" panose="020F0502020204030204" pitchFamily="34" charset="0"/>
                <a:cs typeface="Times New Roman" panose="02020603050405020304" pitchFamily="18" charset="0"/>
              </a:rPr>
              <a:t>vehiculo</a:t>
            </a:r>
            <a:r>
              <a:rPr lang="es-MX" sz="800" dirty="0">
                <a:latin typeface="Arial" panose="020B0604020202020204" pitchFamily="34" charset="0"/>
                <a:ea typeface="Calibri" panose="020F0502020204030204" pitchFamily="34" charset="0"/>
                <a:cs typeface="Times New Roman" panose="02020603050405020304" pitchFamily="18" charset="0"/>
              </a:rPr>
              <a:t> para tal caso, este arnés lo usara el instalador.</a:t>
            </a:r>
            <a:br>
              <a:rPr lang="es-MX" sz="800" dirty="0">
                <a:latin typeface="Arial" panose="020B0604020202020204" pitchFamily="34" charset="0"/>
                <a:ea typeface="Calibri" panose="020F0502020204030204" pitchFamily="34" charset="0"/>
                <a:cs typeface="Times New Roman" panose="02020603050405020304" pitchFamily="18" charset="0"/>
              </a:rPr>
            </a:br>
            <a:r>
              <a:rPr lang="es-MX" sz="800" b="1" dirty="0">
                <a:latin typeface="Arial" panose="020B0604020202020204" pitchFamily="34" charset="0"/>
                <a:ea typeface="Calibri" panose="020F0502020204030204" pitchFamily="34" charset="0"/>
                <a:cs typeface="Times New Roman" panose="02020603050405020304" pitchFamily="18" charset="0"/>
              </a:rPr>
              <a:t>4. Arnés profesional: </a:t>
            </a:r>
            <a:r>
              <a:rPr lang="es-MX" sz="800" dirty="0">
                <a:latin typeface="Arial" panose="020B0604020202020204" pitchFamily="34" charset="0"/>
                <a:ea typeface="Calibri" panose="020F0502020204030204" pitchFamily="34" charset="0"/>
                <a:cs typeface="Times New Roman" panose="02020603050405020304" pitchFamily="18" charset="0"/>
              </a:rPr>
              <a:t>este arnés es usado para conectarlo directamente a la batería del automóvil, no lo </a:t>
            </a:r>
            <a:r>
              <a:rPr lang="es-MX" sz="800" dirty="0" err="1">
                <a:latin typeface="Arial" panose="020B0604020202020204" pitchFamily="34" charset="0"/>
                <a:ea typeface="Calibri" panose="020F0502020204030204" pitchFamily="34" charset="0"/>
                <a:cs typeface="Times New Roman" panose="02020603050405020304" pitchFamily="18" charset="0"/>
              </a:rPr>
              <a:t>utilize</a:t>
            </a:r>
            <a:r>
              <a:rPr lang="es-MX" sz="800" dirty="0">
                <a:latin typeface="Arial" panose="020B0604020202020204" pitchFamily="34" charset="0"/>
                <a:ea typeface="Calibri" panose="020F0502020204030204" pitchFamily="34" charset="0"/>
                <a:cs typeface="Times New Roman" panose="02020603050405020304" pitchFamily="18" charset="0"/>
              </a:rPr>
              <a:t> si usa el cable OBD o puede dañar su vehículo.</a:t>
            </a:r>
            <a:br>
              <a:rPr lang="es-MX" sz="800" dirty="0">
                <a:latin typeface="Arial" panose="020B0604020202020204" pitchFamily="34" charset="0"/>
                <a:ea typeface="Calibri" panose="020F0502020204030204" pitchFamily="34" charset="0"/>
                <a:cs typeface="Times New Roman" panose="02020603050405020304" pitchFamily="18" charset="0"/>
              </a:rPr>
            </a:br>
            <a:r>
              <a:rPr lang="es-MX" sz="800" b="1" dirty="0">
                <a:latin typeface="Arial" panose="020B0604020202020204" pitchFamily="34" charset="0"/>
                <a:ea typeface="Calibri" panose="020F0502020204030204" pitchFamily="34" charset="0"/>
                <a:cs typeface="Times New Roman" panose="02020603050405020304" pitchFamily="18" charset="0"/>
              </a:rPr>
              <a:t>5. Relevador: </a:t>
            </a:r>
            <a:r>
              <a:rPr lang="es-MX" sz="800" dirty="0">
                <a:latin typeface="Arial" panose="020B0604020202020204" pitchFamily="34" charset="0"/>
                <a:ea typeface="Calibri" panose="020F0502020204030204" pitchFamily="34" charset="0"/>
                <a:cs typeface="Times New Roman" panose="02020603050405020304" pitchFamily="18" charset="0"/>
              </a:rPr>
              <a:t>se utiliza conectado al cable profesional en caso de que realice una instalación profesional</a:t>
            </a:r>
            <a:br>
              <a:rPr lang="es-MX" sz="800" dirty="0">
                <a:latin typeface="Arial" panose="020B0604020202020204" pitchFamily="34" charset="0"/>
                <a:ea typeface="Calibri" panose="020F0502020204030204" pitchFamily="34" charset="0"/>
                <a:cs typeface="Times New Roman" panose="02020603050405020304" pitchFamily="18" charset="0"/>
              </a:rPr>
            </a:br>
            <a:r>
              <a:rPr lang="es-MX" sz="800" b="1" dirty="0">
                <a:latin typeface="Arial" panose="020B0604020202020204" pitchFamily="34" charset="0"/>
                <a:ea typeface="Calibri" panose="020F0502020204030204" pitchFamily="34" charset="0"/>
                <a:cs typeface="Times New Roman" panose="02020603050405020304" pitchFamily="18" charset="0"/>
              </a:rPr>
              <a:t>6. Cable OBD: </a:t>
            </a:r>
            <a:r>
              <a:rPr lang="es-MX" sz="800" dirty="0">
                <a:latin typeface="Arial" panose="020B0604020202020204" pitchFamily="34" charset="0"/>
                <a:ea typeface="Calibri" panose="020F0502020204030204" pitchFamily="34" charset="0"/>
                <a:cs typeface="Times New Roman" panose="02020603050405020304" pitchFamily="18" charset="0"/>
              </a:rPr>
              <a:t>el cable </a:t>
            </a:r>
            <a:r>
              <a:rPr lang="es-MX" sz="800" dirty="0" err="1">
                <a:latin typeface="Arial" panose="020B0604020202020204" pitchFamily="34" charset="0"/>
                <a:ea typeface="Calibri" panose="020F0502020204030204" pitchFamily="34" charset="0"/>
                <a:cs typeface="Times New Roman" panose="02020603050405020304" pitchFamily="18" charset="0"/>
              </a:rPr>
              <a:t>obd</a:t>
            </a:r>
            <a:r>
              <a:rPr lang="es-MX" sz="800" dirty="0">
                <a:latin typeface="Arial" panose="020B0604020202020204" pitchFamily="34" charset="0"/>
                <a:ea typeface="Calibri" panose="020F0502020204030204" pitchFamily="34" charset="0"/>
                <a:cs typeface="Times New Roman" panose="02020603050405020304" pitchFamily="18" charset="0"/>
              </a:rPr>
              <a:t> va integrado directamente al equipo, se conecta a el puerto de la computadora de su vehículo</a:t>
            </a:r>
            <a:br>
              <a:rPr lang="es-MX" sz="800" dirty="0">
                <a:latin typeface="Arial" panose="020B0604020202020204" pitchFamily="34" charset="0"/>
                <a:ea typeface="Calibri" panose="020F0502020204030204" pitchFamily="34" charset="0"/>
                <a:cs typeface="Times New Roman" panose="02020603050405020304" pitchFamily="18" charset="0"/>
              </a:rPr>
            </a:br>
            <a:r>
              <a:rPr lang="es-MX" sz="800" b="1" dirty="0">
                <a:latin typeface="Arial" panose="020B0604020202020204" pitchFamily="34" charset="0"/>
                <a:ea typeface="Calibri" panose="020F0502020204030204" pitchFamily="34" charset="0"/>
                <a:cs typeface="Times New Roman" panose="02020603050405020304" pitchFamily="18" charset="0"/>
              </a:rPr>
              <a:t>7. Sujetador de velcro</a:t>
            </a:r>
            <a:r>
              <a:rPr lang="es-MX" sz="800" dirty="0">
                <a:latin typeface="Arial" panose="020B0604020202020204" pitchFamily="34" charset="0"/>
                <a:ea typeface="Calibri" panose="020F0502020204030204" pitchFamily="34" charset="0"/>
                <a:cs typeface="Times New Roman" panose="02020603050405020304" pitchFamily="18" charset="0"/>
              </a:rPr>
              <a:t>: utilícelo para organizar sus cables, amarre los cables que no utiliza al cuerpo del rastreador</a:t>
            </a:r>
            <a:r>
              <a:rPr lang="es-MX" sz="800" dirty="0" smtClean="0">
                <a:latin typeface="Arial" panose="020B0604020202020204" pitchFamily="34" charset="0"/>
                <a:ea typeface="Calibri" panose="020F0502020204030204" pitchFamily="34" charset="0"/>
                <a:cs typeface="Times New Roman" panose="02020603050405020304" pitchFamily="18" charset="0"/>
              </a:rPr>
              <a:t>.</a:t>
            </a:r>
            <a:endParaRPr lang="es-MX" sz="3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328093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11 Tabla"/>
          <p:cNvGraphicFramePr>
            <a:graphicFrameLocks noGrp="1"/>
          </p:cNvGraphicFramePr>
          <p:nvPr>
            <p:extLst>
              <p:ext uri="{D42A27DB-BD31-4B8C-83A1-F6EECF244321}">
                <p14:modId xmlns:p14="http://schemas.microsoft.com/office/powerpoint/2010/main" val="625262152"/>
              </p:ext>
            </p:extLst>
          </p:nvPr>
        </p:nvGraphicFramePr>
        <p:xfrm>
          <a:off x="5120598" y="2942171"/>
          <a:ext cx="2358553" cy="4618818"/>
        </p:xfrm>
        <a:graphic>
          <a:graphicData uri="http://schemas.openxmlformats.org/drawingml/2006/table">
            <a:tbl>
              <a:tblPr>
                <a:tableStyleId>{5940675A-B579-460E-94D1-54222C63F5DA}</a:tableStyleId>
              </a:tblPr>
              <a:tblGrid>
                <a:gridCol w="565311">
                  <a:extLst>
                    <a:ext uri="{9D8B030D-6E8A-4147-A177-3AD203B41FA5}">
                      <a16:colId xmlns:a16="http://schemas.microsoft.com/office/drawing/2014/main" val="20000"/>
                    </a:ext>
                  </a:extLst>
                </a:gridCol>
                <a:gridCol w="1793242">
                  <a:extLst>
                    <a:ext uri="{9D8B030D-6E8A-4147-A177-3AD203B41FA5}">
                      <a16:colId xmlns:a16="http://schemas.microsoft.com/office/drawing/2014/main" val="20001"/>
                    </a:ext>
                  </a:extLst>
                </a:gridCol>
              </a:tblGrid>
              <a:tr h="138844">
                <a:tc>
                  <a:txBody>
                    <a:bodyPr/>
                    <a:lstStyle/>
                    <a:p>
                      <a:pPr algn="ctr">
                        <a:lnSpc>
                          <a:spcPct val="115000"/>
                        </a:lnSpc>
                        <a:spcAft>
                          <a:spcPts val="1000"/>
                        </a:spcAft>
                      </a:pPr>
                      <a:r>
                        <a:rPr lang="es-MX" sz="700" b="1" spc="25" dirty="0">
                          <a:effectLst/>
                        </a:rPr>
                        <a:t>  FAQ</a:t>
                      </a:r>
                      <a:endParaRPr lang="es-MX" sz="1200" b="1" dirty="0">
                        <a:effectLst/>
                        <a:latin typeface="Calibri"/>
                        <a:ea typeface="Calibri"/>
                        <a:cs typeface="Times New Roman"/>
                      </a:endParaRPr>
                    </a:p>
                  </a:txBody>
                  <a:tcPr marL="0" marR="0" marT="0" marB="0" anchor="ctr"/>
                </a:tc>
                <a:tc>
                  <a:txBody>
                    <a:bodyPr/>
                    <a:lstStyle/>
                    <a:p>
                      <a:pPr algn="ctr">
                        <a:lnSpc>
                          <a:spcPct val="115000"/>
                        </a:lnSpc>
                        <a:spcAft>
                          <a:spcPts val="1000"/>
                        </a:spcAft>
                      </a:pPr>
                      <a:r>
                        <a:rPr lang="es-MX" sz="700" b="1" spc="25" dirty="0">
                          <a:effectLst/>
                        </a:rPr>
                        <a:t>Instrucciones/Soluciones</a:t>
                      </a:r>
                      <a:endParaRPr lang="es-MX" sz="1200" b="1" dirty="0">
                        <a:effectLst/>
                        <a:latin typeface="Calibri"/>
                        <a:ea typeface="Calibri"/>
                        <a:cs typeface="Times New Roman"/>
                      </a:endParaRPr>
                    </a:p>
                  </a:txBody>
                  <a:tcPr marL="0" marR="0" marT="0" marB="0" anchor="ctr"/>
                </a:tc>
                <a:extLst>
                  <a:ext uri="{0D108BD9-81ED-4DB2-BD59-A6C34878D82A}">
                    <a16:rowId xmlns:a16="http://schemas.microsoft.com/office/drawing/2014/main" val="10000"/>
                  </a:ext>
                </a:extLst>
              </a:tr>
              <a:tr h="503170">
                <a:tc>
                  <a:txBody>
                    <a:bodyPr/>
                    <a:lstStyle/>
                    <a:p>
                      <a:pPr algn="ctr">
                        <a:lnSpc>
                          <a:spcPct val="115000"/>
                        </a:lnSpc>
                        <a:spcAft>
                          <a:spcPts val="1000"/>
                        </a:spcAft>
                      </a:pPr>
                      <a:r>
                        <a:rPr lang="es-MX" sz="700" dirty="0">
                          <a:effectLst/>
                        </a:rPr>
                        <a:t>No encienden los leds</a:t>
                      </a:r>
                      <a:endParaRPr lang="es-MX" sz="1200" dirty="0">
                        <a:effectLst/>
                        <a:latin typeface="Calibri"/>
                        <a:ea typeface="Calibri"/>
                        <a:cs typeface="Times New Roman"/>
                      </a:endParaRPr>
                    </a:p>
                  </a:txBody>
                  <a:tcPr marL="0" marR="0" marT="0" marB="0" anchor="ctr"/>
                </a:tc>
                <a:tc>
                  <a:txBody>
                    <a:bodyPr/>
                    <a:lstStyle/>
                    <a:p>
                      <a:pPr marL="85725" indent="0">
                        <a:lnSpc>
                          <a:spcPct val="115000"/>
                        </a:lnSpc>
                        <a:spcAft>
                          <a:spcPts val="1000"/>
                        </a:spcAft>
                      </a:pPr>
                      <a:r>
                        <a:rPr lang="es-MX" sz="700" dirty="0">
                          <a:effectLst/>
                        </a:rPr>
                        <a:t>Después de insertar la SIMCARD a los 3 minutos de inactividad los leds se apagan para así ocultar la presencia del aparato y únicamente vuelven a encender si recibe alguna llamada o instrucción vía </a:t>
                      </a:r>
                      <a:r>
                        <a:rPr lang="es-MX" sz="700" dirty="0" err="1">
                          <a:effectLst/>
                        </a:rPr>
                        <a:t>sms</a:t>
                      </a:r>
                      <a:r>
                        <a:rPr lang="es-MX" sz="700" dirty="0">
                          <a:effectLst/>
                        </a:rPr>
                        <a:t>. Si después de insertar la </a:t>
                      </a:r>
                      <a:r>
                        <a:rPr lang="es-MX" sz="700" dirty="0" err="1">
                          <a:effectLst/>
                        </a:rPr>
                        <a:t>simcard</a:t>
                      </a:r>
                      <a:r>
                        <a:rPr lang="es-MX" sz="700" dirty="0">
                          <a:effectLst/>
                        </a:rPr>
                        <a:t> no se encienden tal vez el aparato no tiene batería por lo tanto deberá conectarlo al puerto OBD para que encienda y se cargue la batería. Si ni aun así carga verifique que su puerto OBD tenga corriente, puede probarlo en algún otro vehículo</a:t>
                      </a:r>
                      <a:r>
                        <a:rPr lang="es-MX" sz="700" dirty="0" smtClean="0">
                          <a:effectLst/>
                        </a:rPr>
                        <a:t>.</a:t>
                      </a:r>
                    </a:p>
                  </a:txBody>
                  <a:tcPr marL="0" marR="0" marT="0" marB="0"/>
                </a:tc>
                <a:extLst>
                  <a:ext uri="{0D108BD9-81ED-4DB2-BD59-A6C34878D82A}">
                    <a16:rowId xmlns:a16="http://schemas.microsoft.com/office/drawing/2014/main" val="10001"/>
                  </a:ext>
                </a:extLst>
              </a:tr>
              <a:tr h="1672638">
                <a:tc>
                  <a:txBody>
                    <a:bodyPr/>
                    <a:lstStyle/>
                    <a:p>
                      <a:pPr algn="ctr">
                        <a:lnSpc>
                          <a:spcPct val="115000"/>
                        </a:lnSpc>
                        <a:spcAft>
                          <a:spcPts val="1000"/>
                        </a:spcAft>
                      </a:pPr>
                      <a:r>
                        <a:rPr lang="es-MX" sz="700" dirty="0">
                          <a:effectLst/>
                        </a:rPr>
                        <a:t>Sin señal GSM (led azul parpadea)</a:t>
                      </a:r>
                      <a:endParaRPr lang="es-MX" sz="1200" dirty="0">
                        <a:effectLst/>
                        <a:latin typeface="Calibri"/>
                        <a:ea typeface="Calibri"/>
                        <a:cs typeface="Times New Roman"/>
                      </a:endParaRPr>
                    </a:p>
                  </a:txBody>
                  <a:tcPr marL="0" marR="0" marT="0" marB="0" anchor="ctr"/>
                </a:tc>
                <a:tc>
                  <a:txBody>
                    <a:bodyPr/>
                    <a:lstStyle/>
                    <a:p>
                      <a:pPr marL="85725" indent="0">
                        <a:lnSpc>
                          <a:spcPct val="115000"/>
                        </a:lnSpc>
                        <a:spcAft>
                          <a:spcPts val="1000"/>
                        </a:spcAft>
                      </a:pPr>
                      <a:r>
                        <a:rPr lang="es-MX" sz="700" dirty="0">
                          <a:effectLst/>
                        </a:rPr>
                        <a:t>Revise que la SIMCARD este instalada correctamente, que tenga crédito y pueda enviar y recibir SMS además deberá de tener datos activos si desea usarla con la plataforma.  Pruébela insertándola en un celular para verificar su correcto funcionamiento.</a:t>
                      </a:r>
                      <a:endParaRPr lang="es-MX" sz="1200" dirty="0">
                        <a:effectLst/>
                      </a:endParaRPr>
                    </a:p>
                    <a:p>
                      <a:pPr marL="446088" lvl="0" indent="-342900">
                        <a:lnSpc>
                          <a:spcPct val="115000"/>
                        </a:lnSpc>
                        <a:spcAft>
                          <a:spcPts val="0"/>
                        </a:spcAft>
                        <a:buFont typeface="Wingdings"/>
                        <a:buChar char=""/>
                      </a:pPr>
                      <a:r>
                        <a:rPr lang="es-MX" sz="700" dirty="0">
                          <a:effectLst/>
                        </a:rPr>
                        <a:t>Revise que la </a:t>
                      </a:r>
                      <a:r>
                        <a:rPr lang="es-MX" sz="700" dirty="0" err="1">
                          <a:effectLst/>
                        </a:rPr>
                        <a:t>simcard</a:t>
                      </a:r>
                      <a:r>
                        <a:rPr lang="es-MX" sz="700" dirty="0">
                          <a:effectLst/>
                        </a:rPr>
                        <a:t> sea compatible.  Todas las tarjetas Telcel y Movistar son compatibles, pero algunas de ATT y Iusacell no lo son.  </a:t>
                      </a:r>
                      <a:endParaRPr lang="es-MX" sz="1200" dirty="0">
                        <a:effectLst/>
                      </a:endParaRPr>
                    </a:p>
                    <a:p>
                      <a:pPr marL="446088" lvl="0" indent="-342900">
                        <a:lnSpc>
                          <a:spcPct val="115000"/>
                        </a:lnSpc>
                        <a:spcAft>
                          <a:spcPts val="0"/>
                        </a:spcAft>
                        <a:buFont typeface="Wingdings"/>
                        <a:buChar char=""/>
                      </a:pPr>
                      <a:r>
                        <a:rPr lang="es-MX" sz="700" dirty="0">
                          <a:effectLst/>
                        </a:rPr>
                        <a:t>Intente probar con otra SIMCARD</a:t>
                      </a:r>
                      <a:endParaRPr lang="es-MX" sz="1200" dirty="0">
                        <a:effectLst/>
                        <a:latin typeface="Calibri"/>
                        <a:ea typeface="Calibri"/>
                        <a:cs typeface="Times New Roman"/>
                      </a:endParaRPr>
                    </a:p>
                  </a:txBody>
                  <a:tcPr marL="0" marR="0" marT="0" marB="0" anchor="ctr"/>
                </a:tc>
                <a:extLst>
                  <a:ext uri="{0D108BD9-81ED-4DB2-BD59-A6C34878D82A}">
                    <a16:rowId xmlns:a16="http://schemas.microsoft.com/office/drawing/2014/main" val="10002"/>
                  </a:ext>
                </a:extLst>
              </a:tr>
              <a:tr h="1273979">
                <a:tc>
                  <a:txBody>
                    <a:bodyPr/>
                    <a:lstStyle/>
                    <a:p>
                      <a:pPr algn="ctr">
                        <a:lnSpc>
                          <a:spcPct val="115000"/>
                        </a:lnSpc>
                        <a:spcAft>
                          <a:spcPts val="1000"/>
                        </a:spcAft>
                      </a:pPr>
                      <a:r>
                        <a:rPr lang="es-MX" sz="700">
                          <a:effectLst/>
                        </a:rPr>
                        <a:t>Sin Señal GPS</a:t>
                      </a:r>
                      <a:br>
                        <a:rPr lang="es-MX" sz="700">
                          <a:effectLst/>
                        </a:rPr>
                      </a:br>
                      <a:r>
                        <a:rPr lang="es-MX" sz="700">
                          <a:effectLst/>
                        </a:rPr>
                        <a:t>(led verde parpadea)</a:t>
                      </a:r>
                      <a:endParaRPr lang="es-MX" sz="1200">
                        <a:effectLst/>
                        <a:latin typeface="Calibri"/>
                        <a:ea typeface="Calibri"/>
                        <a:cs typeface="Times New Roman"/>
                      </a:endParaRPr>
                    </a:p>
                  </a:txBody>
                  <a:tcPr marL="0" marR="0" marT="0" marB="0" anchor="ctr"/>
                </a:tc>
                <a:tc>
                  <a:txBody>
                    <a:bodyPr/>
                    <a:lstStyle/>
                    <a:p>
                      <a:pPr marL="85725" indent="0">
                        <a:lnSpc>
                          <a:spcPct val="115000"/>
                        </a:lnSpc>
                        <a:spcAft>
                          <a:spcPts val="1000"/>
                        </a:spcAft>
                      </a:pPr>
                      <a:r>
                        <a:rPr lang="es-MX" sz="700" dirty="0">
                          <a:effectLst/>
                        </a:rPr>
                        <a:t>Intente moverse el Rastreador de posición a otro lugar, y que este en un lugar al aire libre. Si su vehículo se encuentra en un lugar techado o cerrado esto afectara a la recepción del mismo. </a:t>
                      </a:r>
                      <a:br>
                        <a:rPr lang="es-MX" sz="700" dirty="0">
                          <a:effectLst/>
                        </a:rPr>
                      </a:br>
                      <a:r>
                        <a:rPr lang="es-MX" sz="700" dirty="0">
                          <a:effectLst/>
                        </a:rPr>
                        <a:t>- Intente probarlo mas tarde, alguna raras ocasiones las condiciones climatológicas afectan la recepción de las señales de satélites, esto mejora tan solo esperando unos minutos o algunas veces unas horas.  Pero una vez adquirida la señal ya no la perderá.</a:t>
                      </a:r>
                      <a:endParaRPr lang="es-MX" sz="1200" dirty="0">
                        <a:effectLst/>
                        <a:latin typeface="Calibri"/>
                        <a:ea typeface="Calibri"/>
                        <a:cs typeface="Times New Roman"/>
                      </a:endParaRPr>
                    </a:p>
                  </a:txBody>
                  <a:tcPr marL="0" marR="0" marT="0" marB="0" anchor="ctr"/>
                </a:tc>
                <a:extLst>
                  <a:ext uri="{0D108BD9-81ED-4DB2-BD59-A6C34878D82A}">
                    <a16:rowId xmlns:a16="http://schemas.microsoft.com/office/drawing/2014/main" val="10003"/>
                  </a:ext>
                </a:extLst>
              </a:tr>
            </a:tbl>
          </a:graphicData>
        </a:graphic>
      </p:graphicFrame>
      <p:graphicFrame>
        <p:nvGraphicFramePr>
          <p:cNvPr id="5" name="4 Tabla"/>
          <p:cNvGraphicFramePr>
            <a:graphicFrameLocks noGrp="1"/>
          </p:cNvGraphicFramePr>
          <p:nvPr>
            <p:extLst>
              <p:ext uri="{D42A27DB-BD31-4B8C-83A1-F6EECF244321}">
                <p14:modId xmlns:p14="http://schemas.microsoft.com/office/powerpoint/2010/main" val="286421743"/>
              </p:ext>
            </p:extLst>
          </p:nvPr>
        </p:nvGraphicFramePr>
        <p:xfrm>
          <a:off x="5093843" y="720229"/>
          <a:ext cx="2356834" cy="1825880"/>
        </p:xfrm>
        <a:graphic>
          <a:graphicData uri="http://schemas.openxmlformats.org/drawingml/2006/table">
            <a:tbl>
              <a:tblPr firstRow="1" firstCol="1" bandRow="1">
                <a:tableStyleId>{5940675A-B579-460E-94D1-54222C63F5DA}</a:tableStyleId>
              </a:tblPr>
              <a:tblGrid>
                <a:gridCol w="848345">
                  <a:extLst>
                    <a:ext uri="{9D8B030D-6E8A-4147-A177-3AD203B41FA5}">
                      <a16:colId xmlns:a16="http://schemas.microsoft.com/office/drawing/2014/main" val="20000"/>
                    </a:ext>
                  </a:extLst>
                </a:gridCol>
                <a:gridCol w="635512">
                  <a:extLst>
                    <a:ext uri="{9D8B030D-6E8A-4147-A177-3AD203B41FA5}">
                      <a16:colId xmlns:a16="http://schemas.microsoft.com/office/drawing/2014/main" val="20001"/>
                    </a:ext>
                  </a:extLst>
                </a:gridCol>
                <a:gridCol w="353062">
                  <a:extLst>
                    <a:ext uri="{9D8B030D-6E8A-4147-A177-3AD203B41FA5}">
                      <a16:colId xmlns:a16="http://schemas.microsoft.com/office/drawing/2014/main" val="20002"/>
                    </a:ext>
                  </a:extLst>
                </a:gridCol>
                <a:gridCol w="519915">
                  <a:extLst>
                    <a:ext uri="{9D8B030D-6E8A-4147-A177-3AD203B41FA5}">
                      <a16:colId xmlns:a16="http://schemas.microsoft.com/office/drawing/2014/main" val="20003"/>
                    </a:ext>
                  </a:extLst>
                </a:gridCol>
              </a:tblGrid>
              <a:tr h="407946">
                <a:tc>
                  <a:txBody>
                    <a:bodyPr/>
                    <a:lstStyle/>
                    <a:p>
                      <a:pPr>
                        <a:lnSpc>
                          <a:spcPct val="115000"/>
                        </a:lnSpc>
                        <a:spcAft>
                          <a:spcPts val="0"/>
                        </a:spcAft>
                      </a:pPr>
                      <a:r>
                        <a:rPr lang="es-MX" sz="700" dirty="0">
                          <a:effectLst/>
                        </a:rPr>
                        <a:t>Restablecimiento de Fabrica</a:t>
                      </a:r>
                      <a:endParaRPr lang="es-MX" sz="1100" dirty="0">
                        <a:effectLst/>
                      </a:endParaRPr>
                    </a:p>
                    <a:p>
                      <a:pPr>
                        <a:lnSpc>
                          <a:spcPct val="115000"/>
                        </a:lnSpc>
                        <a:spcAft>
                          <a:spcPts val="0"/>
                        </a:spcAft>
                      </a:pPr>
                      <a:r>
                        <a:rPr lang="es-MX" sz="700" dirty="0">
                          <a:effectLst/>
                        </a:rPr>
                        <a:t>Restablece los parámetros a su estado original de fabrica</a:t>
                      </a:r>
                      <a:endParaRPr lang="es-MX" sz="1100" dirty="0">
                        <a:effectLst/>
                        <a:latin typeface="Calibri"/>
                        <a:ea typeface="Calibri"/>
                        <a:cs typeface="Times New Roman"/>
                      </a:endParaRPr>
                    </a:p>
                  </a:txBody>
                  <a:tcPr marL="60674" marR="60674" marT="0" marB="0" anchor="ctr"/>
                </a:tc>
                <a:tc>
                  <a:txBody>
                    <a:bodyPr/>
                    <a:lstStyle/>
                    <a:p>
                      <a:pPr>
                        <a:lnSpc>
                          <a:spcPct val="115000"/>
                        </a:lnSpc>
                        <a:spcAft>
                          <a:spcPts val="0"/>
                        </a:spcAft>
                      </a:pPr>
                      <a:r>
                        <a:rPr lang="es-MX" sz="700" dirty="0" err="1">
                          <a:effectLst/>
                        </a:rPr>
                        <a:t>reset+password</a:t>
                      </a:r>
                      <a:endParaRPr lang="es-MX" sz="1100" dirty="0">
                        <a:effectLst/>
                        <a:latin typeface="Calibri"/>
                        <a:ea typeface="Calibri"/>
                        <a:cs typeface="Times New Roman"/>
                      </a:endParaRPr>
                    </a:p>
                  </a:txBody>
                  <a:tcPr marL="60674" marR="60674" marT="0" marB="0" anchor="ctr"/>
                </a:tc>
                <a:tc>
                  <a:txBody>
                    <a:bodyPr/>
                    <a:lstStyle/>
                    <a:p>
                      <a:pPr>
                        <a:lnSpc>
                          <a:spcPct val="115000"/>
                        </a:lnSpc>
                        <a:spcAft>
                          <a:spcPts val="0"/>
                        </a:spcAft>
                      </a:pPr>
                      <a:r>
                        <a:rPr lang="es-MX" sz="700">
                          <a:effectLst/>
                        </a:rPr>
                        <a:t>reset123456</a:t>
                      </a:r>
                      <a:endParaRPr lang="es-MX" sz="1100">
                        <a:effectLst/>
                        <a:latin typeface="Calibri"/>
                        <a:ea typeface="Calibri"/>
                        <a:cs typeface="Times New Roman"/>
                      </a:endParaRPr>
                    </a:p>
                  </a:txBody>
                  <a:tcPr marL="60674" marR="60674" marT="0" marB="0" anchor="ctr"/>
                </a:tc>
                <a:tc>
                  <a:txBody>
                    <a:bodyPr/>
                    <a:lstStyle/>
                    <a:p>
                      <a:pPr>
                        <a:lnSpc>
                          <a:spcPct val="115000"/>
                        </a:lnSpc>
                        <a:spcAft>
                          <a:spcPts val="0"/>
                        </a:spcAft>
                      </a:pPr>
                      <a:r>
                        <a:rPr lang="en-US" sz="700">
                          <a:effectLst/>
                        </a:rPr>
                        <a:t>supervisor instruction setting Factory, ok!</a:t>
                      </a:r>
                      <a:endParaRPr lang="es-MX" sz="1100">
                        <a:effectLst/>
                        <a:latin typeface="Calibri"/>
                        <a:ea typeface="Calibri"/>
                        <a:cs typeface="Times New Roman"/>
                      </a:endParaRPr>
                    </a:p>
                  </a:txBody>
                  <a:tcPr marL="60674" marR="60674" marT="0" marB="0" anchor="ctr"/>
                </a:tc>
                <a:extLst>
                  <a:ext uri="{0D108BD9-81ED-4DB2-BD59-A6C34878D82A}">
                    <a16:rowId xmlns:a16="http://schemas.microsoft.com/office/drawing/2014/main" val="10006"/>
                  </a:ext>
                </a:extLst>
              </a:tr>
              <a:tr h="576064">
                <a:tc>
                  <a:txBody>
                    <a:bodyPr/>
                    <a:lstStyle/>
                    <a:p>
                      <a:pPr>
                        <a:lnSpc>
                          <a:spcPct val="115000"/>
                        </a:lnSpc>
                        <a:spcAft>
                          <a:spcPts val="0"/>
                        </a:spcAft>
                      </a:pPr>
                      <a:r>
                        <a:rPr lang="es-MX" sz="700" dirty="0">
                          <a:effectLst/>
                        </a:rPr>
                        <a:t>Cambio de contraseña</a:t>
                      </a:r>
                      <a:endParaRPr lang="es-MX" sz="1100" dirty="0">
                        <a:effectLst/>
                      </a:endParaRPr>
                    </a:p>
                    <a:p>
                      <a:pPr>
                        <a:lnSpc>
                          <a:spcPct val="115000"/>
                        </a:lnSpc>
                        <a:spcAft>
                          <a:spcPts val="0"/>
                        </a:spcAft>
                      </a:pPr>
                      <a:r>
                        <a:rPr lang="es-MX" sz="700" dirty="0">
                          <a:effectLst/>
                        </a:rPr>
                        <a:t>Cambia la contraseña del dispositivo en el ejemplo se cambia la contraseña por default 123456 por 888888</a:t>
                      </a:r>
                      <a:endParaRPr lang="es-MX" sz="1100" dirty="0">
                        <a:effectLst/>
                        <a:latin typeface="Calibri"/>
                        <a:ea typeface="Calibri"/>
                        <a:cs typeface="Times New Roman"/>
                      </a:endParaRPr>
                    </a:p>
                  </a:txBody>
                  <a:tcPr marL="60674" marR="60674" marT="0" marB="0" anchor="ctr"/>
                </a:tc>
                <a:tc>
                  <a:txBody>
                    <a:bodyPr/>
                    <a:lstStyle/>
                    <a:p>
                      <a:pPr>
                        <a:lnSpc>
                          <a:spcPct val="115000"/>
                        </a:lnSpc>
                        <a:spcAft>
                          <a:spcPts val="0"/>
                        </a:spcAft>
                      </a:pPr>
                      <a:r>
                        <a:rPr lang="es-MX" sz="700" dirty="0" err="1">
                          <a:effectLst/>
                        </a:rPr>
                        <a:t>password+password</a:t>
                      </a:r>
                      <a:r>
                        <a:rPr lang="es-MX" sz="700" dirty="0">
                          <a:effectLst/>
                        </a:rPr>
                        <a:t> </a:t>
                      </a:r>
                      <a:r>
                        <a:rPr lang="es-MX" sz="700" dirty="0" err="1">
                          <a:effectLst/>
                        </a:rPr>
                        <a:t>nuevopassword</a:t>
                      </a:r>
                      <a:endParaRPr lang="es-MX" sz="1100" dirty="0">
                        <a:effectLst/>
                        <a:latin typeface="Calibri"/>
                        <a:ea typeface="Calibri"/>
                        <a:cs typeface="Times New Roman"/>
                      </a:endParaRPr>
                    </a:p>
                  </a:txBody>
                  <a:tcPr marL="60674" marR="60674" marT="0" marB="0" anchor="ctr"/>
                </a:tc>
                <a:tc>
                  <a:txBody>
                    <a:bodyPr/>
                    <a:lstStyle/>
                    <a:p>
                      <a:pPr>
                        <a:lnSpc>
                          <a:spcPct val="115000"/>
                        </a:lnSpc>
                        <a:spcAft>
                          <a:spcPts val="0"/>
                        </a:spcAft>
                      </a:pPr>
                      <a:r>
                        <a:rPr lang="es-MX" sz="700" dirty="0">
                          <a:effectLst/>
                        </a:rPr>
                        <a:t>password123456 888888</a:t>
                      </a:r>
                      <a:endParaRPr lang="es-MX" sz="1100" dirty="0">
                        <a:effectLst/>
                        <a:latin typeface="Calibri"/>
                        <a:ea typeface="Calibri"/>
                        <a:cs typeface="Times New Roman"/>
                      </a:endParaRPr>
                    </a:p>
                  </a:txBody>
                  <a:tcPr marL="60674" marR="60674" marT="0" marB="0" anchor="ctr"/>
                </a:tc>
                <a:tc>
                  <a:txBody>
                    <a:bodyPr/>
                    <a:lstStyle/>
                    <a:p>
                      <a:pPr>
                        <a:lnSpc>
                          <a:spcPct val="115000"/>
                        </a:lnSpc>
                        <a:spcAft>
                          <a:spcPts val="0"/>
                        </a:spcAft>
                      </a:pPr>
                      <a:r>
                        <a:rPr lang="es-MX" sz="700" dirty="0" err="1">
                          <a:effectLst/>
                        </a:rPr>
                        <a:t>password</a:t>
                      </a:r>
                      <a:r>
                        <a:rPr lang="es-MX" sz="700" dirty="0">
                          <a:effectLst/>
                        </a:rPr>
                        <a:t> OK</a:t>
                      </a:r>
                      <a:endParaRPr lang="es-MX" sz="1100" dirty="0">
                        <a:effectLst/>
                        <a:latin typeface="Calibri"/>
                        <a:ea typeface="Calibri"/>
                        <a:cs typeface="Times New Roman"/>
                      </a:endParaRPr>
                    </a:p>
                  </a:txBody>
                  <a:tcPr marL="60674" marR="60674" marT="0" marB="0" anchor="ctr"/>
                </a:tc>
                <a:extLst>
                  <a:ext uri="{0D108BD9-81ED-4DB2-BD59-A6C34878D82A}">
                    <a16:rowId xmlns:a16="http://schemas.microsoft.com/office/drawing/2014/main" val="10007"/>
                  </a:ext>
                </a:extLst>
              </a:tr>
            </a:tbl>
          </a:graphicData>
        </a:graphic>
      </p:graphicFrame>
      <p:sp>
        <p:nvSpPr>
          <p:cNvPr id="2" name="1 Rectángulo"/>
          <p:cNvSpPr/>
          <p:nvPr/>
        </p:nvSpPr>
        <p:spPr>
          <a:xfrm>
            <a:off x="144016" y="72158"/>
            <a:ext cx="2358554" cy="7632848"/>
          </a:xfrm>
          <a:prstGeom prst="rect">
            <a:avLst/>
          </a:prstGeom>
          <a:noFill/>
          <a:ln w="3175">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s-MX"/>
          </a:p>
        </p:txBody>
      </p:sp>
      <p:sp>
        <p:nvSpPr>
          <p:cNvPr id="6" name="5 Rectángulo"/>
          <p:cNvSpPr/>
          <p:nvPr/>
        </p:nvSpPr>
        <p:spPr>
          <a:xfrm>
            <a:off x="2592288" y="72158"/>
            <a:ext cx="2358554" cy="7632848"/>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6 Rectángulo"/>
          <p:cNvSpPr/>
          <p:nvPr/>
        </p:nvSpPr>
        <p:spPr>
          <a:xfrm>
            <a:off x="5094859" y="57333"/>
            <a:ext cx="2358554" cy="7632848"/>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7 Rectángulo"/>
          <p:cNvSpPr/>
          <p:nvPr/>
        </p:nvSpPr>
        <p:spPr>
          <a:xfrm>
            <a:off x="7543131" y="72158"/>
            <a:ext cx="2358554" cy="7632848"/>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 name="2 Rectángulo"/>
          <p:cNvSpPr/>
          <p:nvPr/>
        </p:nvSpPr>
        <p:spPr>
          <a:xfrm>
            <a:off x="1284882" y="94006"/>
            <a:ext cx="2369816" cy="276999"/>
          </a:xfrm>
          <a:prstGeom prst="rect">
            <a:avLst/>
          </a:prstGeom>
        </p:spPr>
        <p:txBody>
          <a:bodyPr wrap="none">
            <a:spAutoFit/>
          </a:bodyPr>
          <a:lstStyle/>
          <a:p>
            <a:r>
              <a:rPr lang="es-MX" sz="1200" b="1" dirty="0"/>
              <a:t>CODIGOS DE OPERACIÓN VIA SMS</a:t>
            </a:r>
            <a:endParaRPr lang="es-MX" sz="1200" dirty="0"/>
          </a:p>
        </p:txBody>
      </p:sp>
      <p:sp>
        <p:nvSpPr>
          <p:cNvPr id="11" name="10 Rectángulo"/>
          <p:cNvSpPr/>
          <p:nvPr/>
        </p:nvSpPr>
        <p:spPr>
          <a:xfrm>
            <a:off x="5014584" y="2668791"/>
            <a:ext cx="2436094" cy="215444"/>
          </a:xfrm>
          <a:prstGeom prst="rect">
            <a:avLst/>
          </a:prstGeom>
        </p:spPr>
        <p:txBody>
          <a:bodyPr wrap="square">
            <a:spAutoFit/>
          </a:bodyPr>
          <a:lstStyle/>
          <a:p>
            <a:pPr algn="ctr"/>
            <a:r>
              <a:rPr lang="es-MX" sz="800" b="1" dirty="0"/>
              <a:t>FAQ: PROBLEMAS Y SOLUCIONES MAS FRECUENTES</a:t>
            </a:r>
          </a:p>
        </p:txBody>
      </p:sp>
      <p:graphicFrame>
        <p:nvGraphicFramePr>
          <p:cNvPr id="10" name="Tabla 9"/>
          <p:cNvGraphicFramePr>
            <a:graphicFrameLocks noGrp="1"/>
          </p:cNvGraphicFramePr>
          <p:nvPr>
            <p:extLst>
              <p:ext uri="{D42A27DB-BD31-4B8C-83A1-F6EECF244321}">
                <p14:modId xmlns:p14="http://schemas.microsoft.com/office/powerpoint/2010/main" val="2062593730"/>
              </p:ext>
            </p:extLst>
          </p:nvPr>
        </p:nvGraphicFramePr>
        <p:xfrm>
          <a:off x="144017" y="465396"/>
          <a:ext cx="2358554" cy="5345243"/>
        </p:xfrm>
        <a:graphic>
          <a:graphicData uri="http://schemas.openxmlformats.org/drawingml/2006/table">
            <a:tbl>
              <a:tblPr firstRow="1" firstCol="1" bandRow="1">
                <a:tableStyleId>{5940675A-B579-460E-94D1-54222C63F5DA}</a:tableStyleId>
              </a:tblPr>
              <a:tblGrid>
                <a:gridCol w="884739">
                  <a:extLst>
                    <a:ext uri="{9D8B030D-6E8A-4147-A177-3AD203B41FA5}">
                      <a16:colId xmlns:a16="http://schemas.microsoft.com/office/drawing/2014/main" val="3526827847"/>
                    </a:ext>
                  </a:extLst>
                </a:gridCol>
                <a:gridCol w="624324">
                  <a:extLst>
                    <a:ext uri="{9D8B030D-6E8A-4147-A177-3AD203B41FA5}">
                      <a16:colId xmlns:a16="http://schemas.microsoft.com/office/drawing/2014/main" val="2601588357"/>
                    </a:ext>
                  </a:extLst>
                </a:gridCol>
                <a:gridCol w="346846">
                  <a:extLst>
                    <a:ext uri="{9D8B030D-6E8A-4147-A177-3AD203B41FA5}">
                      <a16:colId xmlns:a16="http://schemas.microsoft.com/office/drawing/2014/main" val="1345528580"/>
                    </a:ext>
                  </a:extLst>
                </a:gridCol>
                <a:gridCol w="502645">
                  <a:extLst>
                    <a:ext uri="{9D8B030D-6E8A-4147-A177-3AD203B41FA5}">
                      <a16:colId xmlns:a16="http://schemas.microsoft.com/office/drawing/2014/main" val="354131551"/>
                    </a:ext>
                  </a:extLst>
                </a:gridCol>
              </a:tblGrid>
              <a:tr h="115403">
                <a:tc>
                  <a:txBody>
                    <a:bodyPr/>
                    <a:lstStyle/>
                    <a:p>
                      <a:pPr>
                        <a:lnSpc>
                          <a:spcPct val="115000"/>
                        </a:lnSpc>
                        <a:spcAft>
                          <a:spcPts val="0"/>
                        </a:spcAft>
                      </a:pPr>
                      <a:r>
                        <a:rPr lang="es-MX" sz="700" dirty="0">
                          <a:effectLst/>
                        </a:rPr>
                        <a:t>FUNCION</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a:effectLst/>
                        </a:rPr>
                        <a:t>CODIGO SMS</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a:effectLst/>
                        </a:rPr>
                        <a:t>EJEMPLO</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dirty="0">
                          <a:effectLst/>
                        </a:rPr>
                        <a:t>RESPUESTA</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3901479766"/>
                  </a:ext>
                </a:extLst>
              </a:tr>
              <a:tr h="519154">
                <a:tc>
                  <a:txBody>
                    <a:bodyPr/>
                    <a:lstStyle/>
                    <a:p>
                      <a:pPr>
                        <a:lnSpc>
                          <a:spcPct val="115000"/>
                        </a:lnSpc>
                        <a:spcAft>
                          <a:spcPts val="0"/>
                        </a:spcAft>
                      </a:pPr>
                      <a:r>
                        <a:rPr lang="es-MX" sz="600" dirty="0">
                          <a:effectLst/>
                        </a:rPr>
                        <a:t>Localizar</a:t>
                      </a:r>
                    </a:p>
                    <a:p>
                      <a:pPr>
                        <a:lnSpc>
                          <a:spcPct val="115000"/>
                        </a:lnSpc>
                        <a:spcAft>
                          <a:spcPts val="0"/>
                        </a:spcAft>
                      </a:pPr>
                      <a:r>
                        <a:rPr lang="es-MX" sz="600" dirty="0">
                          <a:effectLst/>
                        </a:rPr>
                        <a:t>Regresa la ubicación del dispositivo (también puede marcar al aparato) </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a:effectLst/>
                        </a:rPr>
                        <a:t>smslink+password</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a:effectLst/>
                        </a:rPr>
                        <a:t>smslink123456</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a:effectLst/>
                        </a:rPr>
                        <a:t>GPS! + Datos</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2343949983"/>
                  </a:ext>
                </a:extLst>
              </a:tr>
              <a:tr h="1369231">
                <a:tc>
                  <a:txBody>
                    <a:bodyPr/>
                    <a:lstStyle/>
                    <a:p>
                      <a:pPr>
                        <a:lnSpc>
                          <a:spcPct val="115000"/>
                        </a:lnSpc>
                        <a:spcAft>
                          <a:spcPts val="0"/>
                        </a:spcAft>
                      </a:pPr>
                      <a:r>
                        <a:rPr lang="es-MX" sz="600" dirty="0">
                          <a:effectLst/>
                        </a:rPr>
                        <a:t>Agrega números administrativos</a:t>
                      </a:r>
                      <a:br>
                        <a:rPr lang="es-MX" sz="600" dirty="0">
                          <a:effectLst/>
                        </a:rPr>
                      </a:br>
                      <a:r>
                        <a:rPr lang="es-MX" sz="600" dirty="0">
                          <a:effectLst/>
                        </a:rPr>
                        <a:t>Todas las alertas se enviaran a este número, por ejemplo cuando detecte exceso de velocidad o movimiento le enviaran mensaje a este número, usted puede almacenar hasta 5 números administrativos</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a:effectLst/>
                        </a:rPr>
                        <a:t>admin+password</a:t>
                      </a:r>
                      <a:r>
                        <a:rPr lang="es-MX" sz="600" dirty="0">
                          <a:effectLst/>
                        </a:rPr>
                        <a:t> </a:t>
                      </a:r>
                      <a:r>
                        <a:rPr lang="es-MX" sz="600" dirty="0" err="1">
                          <a:effectLst/>
                        </a:rPr>
                        <a:t>NumeroTelefónico</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a:effectLst/>
                        </a:rPr>
                        <a:t>admin123456 5543527970</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a:effectLst/>
                        </a:rPr>
                        <a:t>admin</a:t>
                      </a:r>
                      <a:r>
                        <a:rPr lang="es-MX" sz="600" dirty="0">
                          <a:effectLst/>
                        </a:rPr>
                        <a:t> ok</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2018949756"/>
                  </a:ext>
                </a:extLst>
              </a:tr>
              <a:tr h="504056">
                <a:tc>
                  <a:txBody>
                    <a:bodyPr/>
                    <a:lstStyle/>
                    <a:p>
                      <a:pPr>
                        <a:lnSpc>
                          <a:spcPct val="115000"/>
                        </a:lnSpc>
                        <a:spcAft>
                          <a:spcPts val="0"/>
                        </a:spcAft>
                      </a:pPr>
                      <a:r>
                        <a:rPr lang="es-MX" sz="600" dirty="0">
                          <a:effectLst/>
                        </a:rPr>
                        <a:t>Elimina el números administrativo</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a:effectLst/>
                        </a:rPr>
                        <a:t>noadmin+password</a:t>
                      </a:r>
                      <a:r>
                        <a:rPr lang="es-MX" sz="600" dirty="0">
                          <a:effectLst/>
                        </a:rPr>
                        <a:t> </a:t>
                      </a:r>
                      <a:r>
                        <a:rPr lang="es-MX" sz="600" dirty="0" err="1">
                          <a:effectLst/>
                        </a:rPr>
                        <a:t>NumeroTelefonico</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noadmin123456 5543527970</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noadmin ok</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3142954607"/>
                  </a:ext>
                </a:extLst>
              </a:tr>
              <a:tr h="1044461">
                <a:tc>
                  <a:txBody>
                    <a:bodyPr/>
                    <a:lstStyle/>
                    <a:p>
                      <a:pPr>
                        <a:lnSpc>
                          <a:spcPct val="115000"/>
                        </a:lnSpc>
                        <a:spcAft>
                          <a:spcPts val="0"/>
                        </a:spcAft>
                      </a:pPr>
                      <a:r>
                        <a:rPr lang="es-MX" sz="600">
                          <a:effectLst/>
                        </a:rPr>
                        <a:t>Activa la alarma de exceso de velocidad</a:t>
                      </a:r>
                      <a:br>
                        <a:rPr lang="es-MX" sz="600">
                          <a:effectLst/>
                        </a:rPr>
                      </a:br>
                      <a:r>
                        <a:rPr lang="es-MX" sz="600">
                          <a:effectLst/>
                        </a:rPr>
                        <a:t> (El rango mínimo de velocidad será de 50kph o sea 050) , cuando la velocidad supere lo establecido se enviara sms de alerta al número administrativo.</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speed+password velocidad</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speed123456 070</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speed ok</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2778173797"/>
                  </a:ext>
                </a:extLst>
              </a:tr>
              <a:tr h="203970">
                <a:tc>
                  <a:txBody>
                    <a:bodyPr/>
                    <a:lstStyle/>
                    <a:p>
                      <a:pPr>
                        <a:lnSpc>
                          <a:spcPct val="115000"/>
                        </a:lnSpc>
                        <a:spcAft>
                          <a:spcPts val="0"/>
                        </a:spcAft>
                      </a:pPr>
                      <a:r>
                        <a:rPr lang="es-MX" sz="600">
                          <a:effectLst/>
                        </a:rPr>
                        <a:t>Desactiva la alarma de exceso de velocidad</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nospeed+password</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nospeed123456</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nospeed ok</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1056186200"/>
                  </a:ext>
                </a:extLst>
              </a:tr>
              <a:tr h="939400">
                <a:tc>
                  <a:txBody>
                    <a:bodyPr/>
                    <a:lstStyle/>
                    <a:p>
                      <a:pPr>
                        <a:lnSpc>
                          <a:spcPct val="115000"/>
                        </a:lnSpc>
                        <a:spcAft>
                          <a:spcPts val="0"/>
                        </a:spcAft>
                      </a:pPr>
                      <a:r>
                        <a:rPr lang="es-MX" sz="600">
                          <a:effectLst/>
                        </a:rPr>
                        <a:t>Activa la Alarma de movimiento</a:t>
                      </a:r>
                    </a:p>
                    <a:p>
                      <a:pPr>
                        <a:lnSpc>
                          <a:spcPct val="115000"/>
                        </a:lnSpc>
                        <a:spcAft>
                          <a:spcPts val="0"/>
                        </a:spcAft>
                      </a:pPr>
                      <a:r>
                        <a:rPr lang="es-MX" sz="600">
                          <a:effectLst/>
                        </a:rPr>
                        <a:t>Cuando el gps este en línea y se detecte que el vehículo salió de un radio de 200 metros de donde se activó enviaría sms al usuario administrativo</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move+password</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a:effectLst/>
                        </a:rPr>
                        <a:t>move123456</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a:effectLst/>
                        </a:rPr>
                        <a:t>move ok</a:t>
                      </a:r>
                      <a:endParaRPr lang="es-MX" sz="6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706465406"/>
                  </a:ext>
                </a:extLst>
              </a:tr>
              <a:tr h="404566">
                <a:tc>
                  <a:txBody>
                    <a:bodyPr/>
                    <a:lstStyle/>
                    <a:p>
                      <a:pPr>
                        <a:lnSpc>
                          <a:spcPct val="115000"/>
                        </a:lnSpc>
                        <a:spcAft>
                          <a:spcPts val="0"/>
                        </a:spcAft>
                      </a:pPr>
                      <a:r>
                        <a:rPr lang="es-MX" sz="600" dirty="0">
                          <a:effectLst/>
                        </a:rPr>
                        <a:t>Desactiva la alarma de movimiento</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a:effectLst/>
                        </a:rPr>
                        <a:t>nomove+password</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a:effectLst/>
                        </a:rPr>
                        <a:t>nomove123456</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a:effectLst/>
                        </a:rPr>
                        <a:t>nomove</a:t>
                      </a:r>
                      <a:r>
                        <a:rPr lang="es-MX" sz="600" dirty="0">
                          <a:effectLst/>
                        </a:rPr>
                        <a:t> ok</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4282452074"/>
                  </a:ext>
                </a:extLst>
              </a:tr>
            </a:tbl>
          </a:graphicData>
        </a:graphic>
      </p:graphicFrame>
      <p:graphicFrame>
        <p:nvGraphicFramePr>
          <p:cNvPr id="13" name="Tabla 12"/>
          <p:cNvGraphicFramePr>
            <a:graphicFrameLocks noGrp="1"/>
          </p:cNvGraphicFramePr>
          <p:nvPr>
            <p:extLst>
              <p:ext uri="{D42A27DB-BD31-4B8C-83A1-F6EECF244321}">
                <p14:modId xmlns:p14="http://schemas.microsoft.com/office/powerpoint/2010/main" val="525843266"/>
              </p:ext>
            </p:extLst>
          </p:nvPr>
        </p:nvGraphicFramePr>
        <p:xfrm>
          <a:off x="2592287" y="720229"/>
          <a:ext cx="2358555" cy="1948562"/>
        </p:xfrm>
        <a:graphic>
          <a:graphicData uri="http://schemas.openxmlformats.org/drawingml/2006/table">
            <a:tbl>
              <a:tblPr firstRow="1" firstCol="1" bandRow="1">
                <a:tableStyleId>{5940675A-B579-460E-94D1-54222C63F5DA}</a:tableStyleId>
              </a:tblPr>
              <a:tblGrid>
                <a:gridCol w="846387">
                  <a:extLst>
                    <a:ext uri="{9D8B030D-6E8A-4147-A177-3AD203B41FA5}">
                      <a16:colId xmlns:a16="http://schemas.microsoft.com/office/drawing/2014/main" val="3360232661"/>
                    </a:ext>
                  </a:extLst>
                </a:gridCol>
                <a:gridCol w="648072">
                  <a:extLst>
                    <a:ext uri="{9D8B030D-6E8A-4147-A177-3AD203B41FA5}">
                      <a16:colId xmlns:a16="http://schemas.microsoft.com/office/drawing/2014/main" val="4248704327"/>
                    </a:ext>
                  </a:extLst>
                </a:gridCol>
                <a:gridCol w="360040">
                  <a:extLst>
                    <a:ext uri="{9D8B030D-6E8A-4147-A177-3AD203B41FA5}">
                      <a16:colId xmlns:a16="http://schemas.microsoft.com/office/drawing/2014/main" val="2363858199"/>
                    </a:ext>
                  </a:extLst>
                </a:gridCol>
                <a:gridCol w="504056">
                  <a:extLst>
                    <a:ext uri="{9D8B030D-6E8A-4147-A177-3AD203B41FA5}">
                      <a16:colId xmlns:a16="http://schemas.microsoft.com/office/drawing/2014/main" val="1905429681"/>
                    </a:ext>
                  </a:extLst>
                </a:gridCol>
              </a:tblGrid>
              <a:tr h="0">
                <a:tc>
                  <a:txBody>
                    <a:bodyPr/>
                    <a:lstStyle/>
                    <a:p>
                      <a:pPr>
                        <a:lnSpc>
                          <a:spcPct val="115000"/>
                        </a:lnSpc>
                        <a:spcAft>
                          <a:spcPts val="0"/>
                        </a:spcAft>
                      </a:pPr>
                      <a:r>
                        <a:rPr lang="es-MX" sz="700">
                          <a:effectLst/>
                        </a:rPr>
                        <a:t>Activa Alarma de Desconexión </a:t>
                      </a:r>
                      <a:br>
                        <a:rPr lang="es-MX" sz="700">
                          <a:effectLst/>
                        </a:rPr>
                      </a:br>
                      <a:r>
                        <a:rPr lang="es-MX" sz="700">
                          <a:effectLst/>
                        </a:rPr>
                        <a:t>Cuando desconectan el dispositivo o el vehículo o desconectan la batería se envía un sms al número administrativo (activada por default)</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Lowbattery+password on</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Lowbattery123456 on</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dirty="0" err="1">
                          <a:effectLst/>
                        </a:rPr>
                        <a:t>Low</a:t>
                      </a:r>
                      <a:r>
                        <a:rPr lang="es-MX" sz="700" dirty="0">
                          <a:effectLst/>
                        </a:rPr>
                        <a:t> </a:t>
                      </a:r>
                      <a:r>
                        <a:rPr lang="es-MX" sz="700" dirty="0" err="1">
                          <a:effectLst/>
                        </a:rPr>
                        <a:t>battery</a:t>
                      </a:r>
                      <a:r>
                        <a:rPr lang="es-MX" sz="700" dirty="0">
                          <a:effectLst/>
                        </a:rPr>
                        <a:t> ok!</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932753232"/>
                  </a:ext>
                </a:extLst>
              </a:tr>
              <a:tr h="0">
                <a:tc>
                  <a:txBody>
                    <a:bodyPr/>
                    <a:lstStyle/>
                    <a:p>
                      <a:pPr>
                        <a:lnSpc>
                          <a:spcPct val="115000"/>
                        </a:lnSpc>
                        <a:spcAft>
                          <a:spcPts val="0"/>
                        </a:spcAft>
                      </a:pPr>
                      <a:r>
                        <a:rPr lang="es-MX" sz="700" dirty="0">
                          <a:effectLst/>
                        </a:rPr>
                        <a:t>Desactiva Alarma de Desconexión</a:t>
                      </a:r>
                      <a:endParaRPr lang="es-MX" sz="1200" dirty="0">
                        <a:effectLst/>
                      </a:endParaRPr>
                    </a:p>
                    <a:p>
                      <a:pPr>
                        <a:lnSpc>
                          <a:spcPct val="115000"/>
                        </a:lnSpc>
                        <a:spcAft>
                          <a:spcPts val="0"/>
                        </a:spcAft>
                      </a:pPr>
                      <a:r>
                        <a:rPr lang="es-MX" sz="700" dirty="0">
                          <a:effectLst/>
                        </a:rPr>
                        <a:t>Desactiva alarma de desconexión</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Lowbattery+password off</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Lowbattery123456 off</a:t>
                      </a:r>
                      <a:endParaRPr lang="es-MX"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dirty="0" err="1">
                          <a:effectLst/>
                        </a:rPr>
                        <a:t>Low</a:t>
                      </a:r>
                      <a:r>
                        <a:rPr lang="es-MX" sz="700" dirty="0">
                          <a:effectLst/>
                        </a:rPr>
                        <a:t> </a:t>
                      </a:r>
                      <a:r>
                        <a:rPr lang="es-MX" sz="700" dirty="0" err="1">
                          <a:effectLst/>
                        </a:rPr>
                        <a:t>battery</a:t>
                      </a:r>
                      <a:r>
                        <a:rPr lang="es-MX" sz="700" dirty="0">
                          <a:effectLst/>
                        </a:rPr>
                        <a:t> ok!</a:t>
                      </a:r>
                      <a:endParaRPr lang="es-MX"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17481681"/>
                  </a:ext>
                </a:extLst>
              </a:tr>
            </a:tbl>
          </a:graphicData>
        </a:graphic>
      </p:graphicFrame>
      <p:graphicFrame>
        <p:nvGraphicFramePr>
          <p:cNvPr id="14" name="Tabla 13"/>
          <p:cNvGraphicFramePr>
            <a:graphicFrameLocks noGrp="1"/>
          </p:cNvGraphicFramePr>
          <p:nvPr>
            <p:extLst>
              <p:ext uri="{D42A27DB-BD31-4B8C-83A1-F6EECF244321}">
                <p14:modId xmlns:p14="http://schemas.microsoft.com/office/powerpoint/2010/main" val="2086864081"/>
              </p:ext>
            </p:extLst>
          </p:nvPr>
        </p:nvGraphicFramePr>
        <p:xfrm>
          <a:off x="2589553" y="474865"/>
          <a:ext cx="2358554" cy="238189"/>
        </p:xfrm>
        <a:graphic>
          <a:graphicData uri="http://schemas.openxmlformats.org/drawingml/2006/table">
            <a:tbl>
              <a:tblPr firstRow="1" firstCol="1" bandRow="1">
                <a:tableStyleId>{5940675A-B579-460E-94D1-54222C63F5DA}</a:tableStyleId>
              </a:tblPr>
              <a:tblGrid>
                <a:gridCol w="849121">
                  <a:extLst>
                    <a:ext uri="{9D8B030D-6E8A-4147-A177-3AD203B41FA5}">
                      <a16:colId xmlns:a16="http://schemas.microsoft.com/office/drawing/2014/main" val="949397100"/>
                    </a:ext>
                  </a:extLst>
                </a:gridCol>
                <a:gridCol w="648072">
                  <a:extLst>
                    <a:ext uri="{9D8B030D-6E8A-4147-A177-3AD203B41FA5}">
                      <a16:colId xmlns:a16="http://schemas.microsoft.com/office/drawing/2014/main" val="3775873534"/>
                    </a:ext>
                  </a:extLst>
                </a:gridCol>
                <a:gridCol w="358716">
                  <a:extLst>
                    <a:ext uri="{9D8B030D-6E8A-4147-A177-3AD203B41FA5}">
                      <a16:colId xmlns:a16="http://schemas.microsoft.com/office/drawing/2014/main" val="164510345"/>
                    </a:ext>
                  </a:extLst>
                </a:gridCol>
                <a:gridCol w="502645">
                  <a:extLst>
                    <a:ext uri="{9D8B030D-6E8A-4147-A177-3AD203B41FA5}">
                      <a16:colId xmlns:a16="http://schemas.microsoft.com/office/drawing/2014/main" val="3450496156"/>
                    </a:ext>
                  </a:extLst>
                </a:gridCol>
              </a:tblGrid>
              <a:tr h="115403">
                <a:tc>
                  <a:txBody>
                    <a:bodyPr/>
                    <a:lstStyle/>
                    <a:p>
                      <a:pPr>
                        <a:lnSpc>
                          <a:spcPct val="115000"/>
                        </a:lnSpc>
                        <a:spcAft>
                          <a:spcPts val="0"/>
                        </a:spcAft>
                      </a:pPr>
                      <a:r>
                        <a:rPr lang="es-MX" sz="700" dirty="0">
                          <a:effectLst/>
                        </a:rPr>
                        <a:t>FUNCION</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a:effectLst/>
                        </a:rPr>
                        <a:t>CODIGO SMS</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a:effectLst/>
                        </a:rPr>
                        <a:t>EJEMPLO</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dirty="0">
                          <a:effectLst/>
                        </a:rPr>
                        <a:t>RESPUESTA</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2586107688"/>
                  </a:ext>
                </a:extLst>
              </a:tr>
            </a:tbl>
          </a:graphicData>
        </a:graphic>
      </p:graphicFrame>
      <p:graphicFrame>
        <p:nvGraphicFramePr>
          <p:cNvPr id="15" name="Tabla 14"/>
          <p:cNvGraphicFramePr>
            <a:graphicFrameLocks noGrp="1"/>
          </p:cNvGraphicFramePr>
          <p:nvPr>
            <p:extLst>
              <p:ext uri="{D42A27DB-BD31-4B8C-83A1-F6EECF244321}">
                <p14:modId xmlns:p14="http://schemas.microsoft.com/office/powerpoint/2010/main" val="2753168336"/>
              </p:ext>
            </p:extLst>
          </p:nvPr>
        </p:nvGraphicFramePr>
        <p:xfrm>
          <a:off x="2589553" y="2668791"/>
          <a:ext cx="2358554" cy="4870673"/>
        </p:xfrm>
        <a:graphic>
          <a:graphicData uri="http://schemas.openxmlformats.org/drawingml/2006/table">
            <a:tbl>
              <a:tblPr firstRow="1" firstCol="1" bandRow="1">
                <a:tableStyleId>{5940675A-B579-460E-94D1-54222C63F5DA}</a:tableStyleId>
              </a:tblPr>
              <a:tblGrid>
                <a:gridCol w="849121">
                  <a:extLst>
                    <a:ext uri="{9D8B030D-6E8A-4147-A177-3AD203B41FA5}">
                      <a16:colId xmlns:a16="http://schemas.microsoft.com/office/drawing/2014/main" val="3504102029"/>
                    </a:ext>
                  </a:extLst>
                </a:gridCol>
                <a:gridCol w="648072">
                  <a:extLst>
                    <a:ext uri="{9D8B030D-6E8A-4147-A177-3AD203B41FA5}">
                      <a16:colId xmlns:a16="http://schemas.microsoft.com/office/drawing/2014/main" val="3660282193"/>
                    </a:ext>
                  </a:extLst>
                </a:gridCol>
                <a:gridCol w="357144">
                  <a:extLst>
                    <a:ext uri="{9D8B030D-6E8A-4147-A177-3AD203B41FA5}">
                      <a16:colId xmlns:a16="http://schemas.microsoft.com/office/drawing/2014/main" val="2224802545"/>
                    </a:ext>
                  </a:extLst>
                </a:gridCol>
                <a:gridCol w="504217">
                  <a:extLst>
                    <a:ext uri="{9D8B030D-6E8A-4147-A177-3AD203B41FA5}">
                      <a16:colId xmlns:a16="http://schemas.microsoft.com/office/drawing/2014/main" val="2835076005"/>
                    </a:ext>
                  </a:extLst>
                </a:gridCol>
              </a:tblGrid>
              <a:tr h="0">
                <a:tc>
                  <a:txBody>
                    <a:bodyPr/>
                    <a:lstStyle/>
                    <a:p>
                      <a:pPr algn="l">
                        <a:lnSpc>
                          <a:spcPct val="115000"/>
                        </a:lnSpc>
                        <a:spcAft>
                          <a:spcPts val="0"/>
                        </a:spcAft>
                      </a:pPr>
                      <a:r>
                        <a:rPr lang="es-MX" sz="700" dirty="0">
                          <a:effectLst/>
                        </a:rPr>
                        <a:t>Activa Alarma de Vibración</a:t>
                      </a:r>
                    </a:p>
                    <a:p>
                      <a:pPr algn="l">
                        <a:lnSpc>
                          <a:spcPct val="115000"/>
                        </a:lnSpc>
                        <a:spcAft>
                          <a:spcPts val="0"/>
                        </a:spcAft>
                      </a:pPr>
                      <a:r>
                        <a:rPr lang="es-MX" sz="700" dirty="0" err="1">
                          <a:effectLst/>
                        </a:rPr>
                        <a:t>Despues</a:t>
                      </a:r>
                      <a:r>
                        <a:rPr lang="es-MX" sz="700" dirty="0">
                          <a:effectLst/>
                        </a:rPr>
                        <a:t> de permanecer 5 minutos sin movimiento, al detectar un </a:t>
                      </a:r>
                      <a:r>
                        <a:rPr lang="es-MX" sz="700" dirty="0" err="1">
                          <a:effectLst/>
                        </a:rPr>
                        <a:t>impactoo</a:t>
                      </a:r>
                      <a:r>
                        <a:rPr lang="es-MX" sz="700" dirty="0">
                          <a:effectLst/>
                        </a:rPr>
                        <a:t> o movimiento envía un </a:t>
                      </a:r>
                      <a:r>
                        <a:rPr lang="es-MX" sz="700" dirty="0" err="1">
                          <a:effectLst/>
                        </a:rPr>
                        <a:t>sms</a:t>
                      </a:r>
                      <a:r>
                        <a:rPr lang="es-MX" sz="700" dirty="0">
                          <a:effectLst/>
                        </a:rPr>
                        <a:t> al número administrativo</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shock+password</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shock123456</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shock ok!</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79704247"/>
                  </a:ext>
                </a:extLst>
              </a:tr>
              <a:tr h="0">
                <a:tc>
                  <a:txBody>
                    <a:bodyPr/>
                    <a:lstStyle/>
                    <a:p>
                      <a:pPr>
                        <a:lnSpc>
                          <a:spcPct val="115000"/>
                        </a:lnSpc>
                        <a:spcAft>
                          <a:spcPts val="0"/>
                        </a:spcAft>
                      </a:pPr>
                      <a:r>
                        <a:rPr lang="es-MX" sz="700">
                          <a:effectLst/>
                        </a:rPr>
                        <a:t>Desactiva Alarma de Vibración</a:t>
                      </a:r>
                    </a:p>
                    <a:p>
                      <a:pPr>
                        <a:lnSpc>
                          <a:spcPct val="115000"/>
                        </a:lnSpc>
                        <a:spcAft>
                          <a:spcPts val="0"/>
                        </a:spcAft>
                      </a:pPr>
                      <a:r>
                        <a:rPr lang="es-MX" sz="700">
                          <a:effectLst/>
                        </a:rPr>
                        <a:t>Desaciva alarma de vibracion</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noshock+password</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Noshock123456</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shock ok!</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95241294"/>
                  </a:ext>
                </a:extLst>
              </a:tr>
              <a:tr h="0">
                <a:tc>
                  <a:txBody>
                    <a:bodyPr/>
                    <a:lstStyle/>
                    <a:p>
                      <a:pPr>
                        <a:lnSpc>
                          <a:spcPct val="115000"/>
                        </a:lnSpc>
                        <a:spcAft>
                          <a:spcPts val="0"/>
                        </a:spcAft>
                      </a:pPr>
                      <a:r>
                        <a:rPr lang="es-MX" sz="700">
                          <a:effectLst/>
                        </a:rPr>
                        <a:t>Ajuste de Hora </a:t>
                      </a:r>
                    </a:p>
                    <a:p>
                      <a:pPr>
                        <a:lnSpc>
                          <a:spcPct val="115000"/>
                        </a:lnSpc>
                        <a:spcAft>
                          <a:spcPts val="0"/>
                        </a:spcAft>
                      </a:pPr>
                      <a:r>
                        <a:rPr lang="es-MX" sz="700">
                          <a:effectLst/>
                        </a:rPr>
                        <a:t>Pone a tiempo el reloj interno del rastreador</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time zone+password zonahoraria</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time zone123456 -5</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timezone ok!</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30601538"/>
                  </a:ext>
                </a:extLst>
              </a:tr>
              <a:tr h="0">
                <a:tc>
                  <a:txBody>
                    <a:bodyPr/>
                    <a:lstStyle/>
                    <a:p>
                      <a:pPr>
                        <a:lnSpc>
                          <a:spcPct val="115000"/>
                        </a:lnSpc>
                        <a:spcAft>
                          <a:spcPts val="0"/>
                        </a:spcAft>
                      </a:pPr>
                      <a:r>
                        <a:rPr lang="es-MX" sz="700">
                          <a:effectLst/>
                        </a:rPr>
                        <a:t>Reinicio Dispositivo </a:t>
                      </a:r>
                    </a:p>
                    <a:p>
                      <a:pPr>
                        <a:lnSpc>
                          <a:spcPct val="115000"/>
                        </a:lnSpc>
                        <a:spcAft>
                          <a:spcPts val="0"/>
                        </a:spcAft>
                      </a:pPr>
                      <a:r>
                        <a:rPr lang="es-MX" sz="700">
                          <a:effectLst/>
                        </a:rPr>
                        <a:t>Reinicia dispositivo después de 20 segundos</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reboot+password</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a:effectLst/>
                        </a:rPr>
                        <a:t>reboot123456</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n-US" sz="700" dirty="0">
                          <a:effectLst/>
                        </a:rPr>
                        <a:t>after 20s will reboot ok!</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54374039"/>
                  </a:ext>
                </a:extLst>
              </a:tr>
              <a:tr h="2077687">
                <a:tc>
                  <a:txBody>
                    <a:bodyPr/>
                    <a:lstStyle/>
                    <a:p>
                      <a:pPr>
                        <a:lnSpc>
                          <a:spcPct val="115000"/>
                        </a:lnSpc>
                        <a:spcAft>
                          <a:spcPts val="0"/>
                        </a:spcAft>
                      </a:pPr>
                      <a:r>
                        <a:rPr lang="es-MX" sz="700" dirty="0">
                          <a:effectLst/>
                        </a:rPr>
                        <a:t>Intervalo de actualización de plataforma</a:t>
                      </a:r>
                    </a:p>
                    <a:p>
                      <a:pPr>
                        <a:lnSpc>
                          <a:spcPct val="115000"/>
                        </a:lnSpc>
                        <a:spcAft>
                          <a:spcPts val="0"/>
                        </a:spcAft>
                      </a:pPr>
                      <a:r>
                        <a:rPr lang="es-MX" sz="700" dirty="0">
                          <a:effectLst/>
                        </a:rPr>
                        <a:t>Se enviará la ubicación del dispositivo a la plataforma cada determinado tiempo, entre menor sea el intervalo será más precisa la ubicación, pero más datos consumirá.</a:t>
                      </a:r>
                    </a:p>
                    <a:p>
                      <a:pPr>
                        <a:lnSpc>
                          <a:spcPct val="115000"/>
                        </a:lnSpc>
                        <a:spcAft>
                          <a:spcPts val="0"/>
                        </a:spcAft>
                      </a:pPr>
                      <a:r>
                        <a:rPr lang="es-MX" sz="700" dirty="0">
                          <a:effectLst/>
                        </a:rPr>
                        <a:t> </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n-US" sz="700">
                          <a:effectLst/>
                        </a:rPr>
                        <a:t>fix(intervalo)s***n+password</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dirty="0">
                          <a:effectLst/>
                        </a:rPr>
                        <a:t>fix010s***n123456</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15000"/>
                        </a:lnSpc>
                        <a:spcAft>
                          <a:spcPts val="0"/>
                        </a:spcAft>
                      </a:pPr>
                      <a:r>
                        <a:rPr lang="es-MX" sz="700" dirty="0">
                          <a:effectLst/>
                        </a:rPr>
                        <a:t>t010***n ok</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36417940"/>
                  </a:ext>
                </a:extLst>
              </a:tr>
            </a:tbl>
          </a:graphicData>
        </a:graphic>
      </p:graphicFrame>
      <p:graphicFrame>
        <p:nvGraphicFramePr>
          <p:cNvPr id="16" name="Tabla 15"/>
          <p:cNvGraphicFramePr>
            <a:graphicFrameLocks noGrp="1"/>
          </p:cNvGraphicFramePr>
          <p:nvPr>
            <p:extLst>
              <p:ext uri="{D42A27DB-BD31-4B8C-83A1-F6EECF244321}">
                <p14:modId xmlns:p14="http://schemas.microsoft.com/office/powerpoint/2010/main" val="3100907875"/>
              </p:ext>
            </p:extLst>
          </p:nvPr>
        </p:nvGraphicFramePr>
        <p:xfrm>
          <a:off x="5092124" y="464265"/>
          <a:ext cx="2358554" cy="238189"/>
        </p:xfrm>
        <a:graphic>
          <a:graphicData uri="http://schemas.openxmlformats.org/drawingml/2006/table">
            <a:tbl>
              <a:tblPr firstRow="1" firstCol="1" bandRow="1">
                <a:tableStyleId>{5940675A-B579-460E-94D1-54222C63F5DA}</a:tableStyleId>
              </a:tblPr>
              <a:tblGrid>
                <a:gridCol w="849121">
                  <a:extLst>
                    <a:ext uri="{9D8B030D-6E8A-4147-A177-3AD203B41FA5}">
                      <a16:colId xmlns:a16="http://schemas.microsoft.com/office/drawing/2014/main" val="424997195"/>
                    </a:ext>
                  </a:extLst>
                </a:gridCol>
                <a:gridCol w="648072">
                  <a:extLst>
                    <a:ext uri="{9D8B030D-6E8A-4147-A177-3AD203B41FA5}">
                      <a16:colId xmlns:a16="http://schemas.microsoft.com/office/drawing/2014/main" val="58685588"/>
                    </a:ext>
                  </a:extLst>
                </a:gridCol>
                <a:gridCol w="358716">
                  <a:extLst>
                    <a:ext uri="{9D8B030D-6E8A-4147-A177-3AD203B41FA5}">
                      <a16:colId xmlns:a16="http://schemas.microsoft.com/office/drawing/2014/main" val="3249836282"/>
                    </a:ext>
                  </a:extLst>
                </a:gridCol>
                <a:gridCol w="502645">
                  <a:extLst>
                    <a:ext uri="{9D8B030D-6E8A-4147-A177-3AD203B41FA5}">
                      <a16:colId xmlns:a16="http://schemas.microsoft.com/office/drawing/2014/main" val="2917606309"/>
                    </a:ext>
                  </a:extLst>
                </a:gridCol>
              </a:tblGrid>
              <a:tr h="115403">
                <a:tc>
                  <a:txBody>
                    <a:bodyPr/>
                    <a:lstStyle/>
                    <a:p>
                      <a:pPr>
                        <a:lnSpc>
                          <a:spcPct val="115000"/>
                        </a:lnSpc>
                        <a:spcAft>
                          <a:spcPts val="0"/>
                        </a:spcAft>
                      </a:pPr>
                      <a:r>
                        <a:rPr lang="es-MX" sz="700" dirty="0">
                          <a:effectLst/>
                        </a:rPr>
                        <a:t>FUNCION</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a:effectLst/>
                        </a:rPr>
                        <a:t>CODIGO SMS</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a:effectLst/>
                        </a:rPr>
                        <a:t>EJEMPLO</a:t>
                      </a:r>
                      <a:endParaRPr lang="es-MX" sz="70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700" dirty="0">
                          <a:effectLst/>
                        </a:rPr>
                        <a:t>RESPUESTA</a:t>
                      </a:r>
                      <a:endParaRPr lang="es-MX" sz="7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2568675867"/>
                  </a:ext>
                </a:extLst>
              </a:tr>
            </a:tbl>
          </a:graphicData>
        </a:graphic>
      </p:graphicFrame>
      <p:graphicFrame>
        <p:nvGraphicFramePr>
          <p:cNvPr id="17" name="Tabla 16"/>
          <p:cNvGraphicFramePr>
            <a:graphicFrameLocks noGrp="1"/>
          </p:cNvGraphicFramePr>
          <p:nvPr>
            <p:extLst>
              <p:ext uri="{D42A27DB-BD31-4B8C-83A1-F6EECF244321}">
                <p14:modId xmlns:p14="http://schemas.microsoft.com/office/powerpoint/2010/main" val="3652540440"/>
              </p:ext>
            </p:extLst>
          </p:nvPr>
        </p:nvGraphicFramePr>
        <p:xfrm>
          <a:off x="7591960" y="613709"/>
          <a:ext cx="2358553" cy="2429258"/>
        </p:xfrm>
        <a:graphic>
          <a:graphicData uri="http://schemas.openxmlformats.org/drawingml/2006/table">
            <a:tbl>
              <a:tblPr>
                <a:tableStyleId>{5940675A-B579-460E-94D1-54222C63F5DA}</a:tableStyleId>
              </a:tblPr>
              <a:tblGrid>
                <a:gridCol w="565311">
                  <a:extLst>
                    <a:ext uri="{9D8B030D-6E8A-4147-A177-3AD203B41FA5}">
                      <a16:colId xmlns:a16="http://schemas.microsoft.com/office/drawing/2014/main" val="2085174151"/>
                    </a:ext>
                  </a:extLst>
                </a:gridCol>
                <a:gridCol w="1793242">
                  <a:extLst>
                    <a:ext uri="{9D8B030D-6E8A-4147-A177-3AD203B41FA5}">
                      <a16:colId xmlns:a16="http://schemas.microsoft.com/office/drawing/2014/main" val="733919633"/>
                    </a:ext>
                  </a:extLst>
                </a:gridCol>
              </a:tblGrid>
              <a:tr h="321839">
                <a:tc>
                  <a:txBody>
                    <a:bodyPr/>
                    <a:lstStyle/>
                    <a:p>
                      <a:pPr algn="ctr">
                        <a:lnSpc>
                          <a:spcPct val="115000"/>
                        </a:lnSpc>
                        <a:spcAft>
                          <a:spcPts val="1000"/>
                        </a:spcAft>
                      </a:pPr>
                      <a:r>
                        <a:rPr lang="es-MX" sz="700" dirty="0">
                          <a:effectLst/>
                        </a:rPr>
                        <a:t>No contesta los SMS</a:t>
                      </a:r>
                      <a:endParaRPr lang="es-MX" sz="1200" dirty="0">
                        <a:effectLst/>
                        <a:latin typeface="Calibri"/>
                        <a:ea typeface="Calibri"/>
                        <a:cs typeface="Times New Roman"/>
                      </a:endParaRPr>
                    </a:p>
                  </a:txBody>
                  <a:tcPr marL="0" marR="0" marT="0" marB="0" anchor="ctr"/>
                </a:tc>
                <a:tc>
                  <a:txBody>
                    <a:bodyPr/>
                    <a:lstStyle/>
                    <a:p>
                      <a:pPr marL="85725" indent="0">
                        <a:lnSpc>
                          <a:spcPct val="115000"/>
                        </a:lnSpc>
                        <a:spcAft>
                          <a:spcPts val="1000"/>
                        </a:spcAft>
                      </a:pPr>
                      <a:r>
                        <a:rPr lang="es-MX" sz="700" dirty="0">
                          <a:effectLst/>
                        </a:rPr>
                        <a:t>Tal vez cambio el PASSWORD de administrador o configuro su rastreador para que solo conteste algunos números en particular. Restaure a la configuración de fábrica con el comando vía SMS “reset123456”</a:t>
                      </a:r>
                      <a:endParaRPr lang="es-MX" sz="1200" dirty="0">
                        <a:effectLst/>
                        <a:latin typeface="Calibri"/>
                        <a:ea typeface="Calibri"/>
                        <a:cs typeface="Times New Roman"/>
                      </a:endParaRPr>
                    </a:p>
                  </a:txBody>
                  <a:tcPr marL="0" marR="0" marT="0" marB="0" anchor="ctr"/>
                </a:tc>
                <a:extLst>
                  <a:ext uri="{0D108BD9-81ED-4DB2-BD59-A6C34878D82A}">
                    <a16:rowId xmlns:a16="http://schemas.microsoft.com/office/drawing/2014/main" val="2020458136"/>
                  </a:ext>
                </a:extLst>
              </a:tr>
              <a:tr h="186772">
                <a:tc>
                  <a:txBody>
                    <a:bodyPr/>
                    <a:lstStyle/>
                    <a:p>
                      <a:pPr algn="ctr">
                        <a:lnSpc>
                          <a:spcPct val="115000"/>
                        </a:lnSpc>
                        <a:spcAft>
                          <a:spcPts val="1000"/>
                        </a:spcAft>
                      </a:pPr>
                      <a:r>
                        <a:rPr lang="es-MX" sz="700" dirty="0">
                          <a:effectLst/>
                        </a:rPr>
                        <a:t>No contesta las llamadas</a:t>
                      </a:r>
                      <a:endParaRPr lang="es-MX" sz="1200" dirty="0">
                        <a:effectLst/>
                        <a:latin typeface="Calibri"/>
                        <a:ea typeface="Calibri"/>
                        <a:cs typeface="Times New Roman"/>
                      </a:endParaRPr>
                    </a:p>
                  </a:txBody>
                  <a:tcPr marL="0" marR="0" marT="0" marB="0" anchor="ctr"/>
                </a:tc>
                <a:tc>
                  <a:txBody>
                    <a:bodyPr/>
                    <a:lstStyle/>
                    <a:p>
                      <a:pPr marL="85725" indent="0">
                        <a:lnSpc>
                          <a:spcPct val="115000"/>
                        </a:lnSpc>
                        <a:spcAft>
                          <a:spcPts val="1000"/>
                        </a:spcAft>
                      </a:pPr>
                      <a:r>
                        <a:rPr lang="es-MX" sz="700" dirty="0">
                          <a:effectLst/>
                        </a:rPr>
                        <a:t>Numero autorizado o de administrador incorrecto o no lo ha dado de alta.</a:t>
                      </a:r>
                      <a:endParaRPr lang="es-MX" sz="1200" dirty="0">
                        <a:effectLst/>
                        <a:latin typeface="Calibri"/>
                        <a:ea typeface="Calibri"/>
                        <a:cs typeface="Times New Roman"/>
                      </a:endParaRPr>
                    </a:p>
                  </a:txBody>
                  <a:tcPr marL="0" marR="0" marT="0" marB="0" anchor="ctr"/>
                </a:tc>
                <a:extLst>
                  <a:ext uri="{0D108BD9-81ED-4DB2-BD59-A6C34878D82A}">
                    <a16:rowId xmlns:a16="http://schemas.microsoft.com/office/drawing/2014/main" val="2213291690"/>
                  </a:ext>
                </a:extLst>
              </a:tr>
              <a:tr h="612284">
                <a:tc>
                  <a:txBody>
                    <a:bodyPr/>
                    <a:lstStyle/>
                    <a:p>
                      <a:pPr algn="ctr">
                        <a:lnSpc>
                          <a:spcPct val="115000"/>
                        </a:lnSpc>
                        <a:spcAft>
                          <a:spcPts val="1000"/>
                        </a:spcAft>
                      </a:pPr>
                      <a:r>
                        <a:rPr lang="es-MX" sz="700">
                          <a:effectLst/>
                        </a:rPr>
                        <a:t>No muestra la ubicación actual en la plataforma únicamente via SMS</a:t>
                      </a:r>
                      <a:endParaRPr lang="es-MX" sz="1200">
                        <a:effectLst/>
                        <a:latin typeface="Calibri"/>
                        <a:ea typeface="Calibri"/>
                        <a:cs typeface="Times New Roman"/>
                      </a:endParaRPr>
                    </a:p>
                  </a:txBody>
                  <a:tcPr marL="0" marR="0" marT="0" marB="0" anchor="ctr"/>
                </a:tc>
                <a:tc>
                  <a:txBody>
                    <a:bodyPr/>
                    <a:lstStyle/>
                    <a:p>
                      <a:pPr marL="85725" indent="0">
                        <a:lnSpc>
                          <a:spcPct val="115000"/>
                        </a:lnSpc>
                        <a:spcAft>
                          <a:spcPts val="1000"/>
                        </a:spcAft>
                      </a:pPr>
                      <a:r>
                        <a:rPr lang="es-MX" sz="700" dirty="0">
                          <a:effectLst/>
                        </a:rPr>
                        <a:t>Revise los parámetros de servidor y APN., para tal cosa siga el siguiente procedimiento.</a:t>
                      </a:r>
                      <a:br>
                        <a:rPr lang="es-MX" sz="700" dirty="0">
                          <a:effectLst/>
                        </a:rPr>
                      </a:br>
                      <a:r>
                        <a:rPr lang="es-MX" sz="700" dirty="0">
                          <a:effectLst/>
                        </a:rPr>
                        <a:t> -Configure el servidor y APN enviando los SMS a su aparato con el texto:</a:t>
                      </a:r>
                      <a:br>
                        <a:rPr lang="es-MX" sz="700" dirty="0">
                          <a:effectLst/>
                        </a:rPr>
                      </a:br>
                      <a:r>
                        <a:rPr lang="es-MX" sz="700" dirty="0">
                          <a:effectLst/>
                        </a:rPr>
                        <a:t> “apn123456 internet.itelcel.com </a:t>
                      </a:r>
                      <a:r>
                        <a:rPr lang="es-MX" sz="700" dirty="0" err="1">
                          <a:effectLst/>
                        </a:rPr>
                        <a:t>webgprs</a:t>
                      </a:r>
                      <a:r>
                        <a:rPr lang="es-MX" sz="700" dirty="0">
                          <a:effectLst/>
                        </a:rPr>
                        <a:t> webgprs2002”  </a:t>
                      </a:r>
                      <a:r>
                        <a:rPr lang="es-MX" sz="700" dirty="0">
                          <a:effectLst/>
                          <a:sym typeface="Wingdings"/>
                        </a:rPr>
                        <a:t></a:t>
                      </a:r>
                      <a:r>
                        <a:rPr lang="es-MX" sz="700" dirty="0">
                          <a:effectLst/>
                        </a:rPr>
                        <a:t>verifique cual es el APN de su celular</a:t>
                      </a:r>
                      <a:br>
                        <a:rPr lang="es-MX" sz="700" dirty="0">
                          <a:effectLst/>
                        </a:rPr>
                      </a:br>
                      <a:r>
                        <a:rPr lang="es-MX" sz="700" dirty="0">
                          <a:effectLst/>
                        </a:rPr>
                        <a:t>“adminip123456 www.gps110.org 7018”</a:t>
                      </a:r>
                      <a:endParaRPr lang="es-MX" sz="1200" dirty="0">
                        <a:effectLst/>
                        <a:latin typeface="Calibri"/>
                        <a:ea typeface="Calibri"/>
                        <a:cs typeface="Times New Roman"/>
                      </a:endParaRPr>
                    </a:p>
                  </a:txBody>
                  <a:tcPr marL="0" marR="0" marT="0" marB="0" anchor="ctr"/>
                </a:tc>
                <a:extLst>
                  <a:ext uri="{0D108BD9-81ED-4DB2-BD59-A6C34878D82A}">
                    <a16:rowId xmlns:a16="http://schemas.microsoft.com/office/drawing/2014/main" val="1254321338"/>
                  </a:ext>
                </a:extLst>
              </a:tr>
              <a:tr h="297224">
                <a:tc>
                  <a:txBody>
                    <a:bodyPr/>
                    <a:lstStyle/>
                    <a:p>
                      <a:pPr algn="ctr">
                        <a:lnSpc>
                          <a:spcPct val="115000"/>
                        </a:lnSpc>
                        <a:spcAft>
                          <a:spcPts val="1000"/>
                        </a:spcAft>
                      </a:pPr>
                      <a:r>
                        <a:rPr lang="es-MX" sz="700" dirty="0">
                          <a:effectLst/>
                        </a:rPr>
                        <a:t>Ubicación en plataforma diferente a la actual.</a:t>
                      </a:r>
                      <a:endParaRPr lang="es-MX" sz="1200" dirty="0">
                        <a:effectLst/>
                        <a:latin typeface="Calibri"/>
                        <a:ea typeface="Calibri"/>
                        <a:cs typeface="Times New Roman"/>
                      </a:endParaRPr>
                    </a:p>
                  </a:txBody>
                  <a:tcPr marL="0" marR="0" marT="0" marB="0" anchor="ctr"/>
                </a:tc>
                <a:tc>
                  <a:txBody>
                    <a:bodyPr/>
                    <a:lstStyle/>
                    <a:p>
                      <a:pPr marL="85725" indent="0">
                        <a:lnSpc>
                          <a:spcPct val="115000"/>
                        </a:lnSpc>
                        <a:spcAft>
                          <a:spcPts val="1000"/>
                        </a:spcAft>
                      </a:pPr>
                      <a:r>
                        <a:rPr lang="es-MX" sz="700" dirty="0">
                          <a:effectLst/>
                        </a:rPr>
                        <a:t>Revise que el dispositivo tenga señal GPS, señal de RED, y este enviando datos a la plataforma</a:t>
                      </a:r>
                      <a:endParaRPr lang="es-MX" sz="1200" dirty="0">
                        <a:effectLst/>
                      </a:endParaRPr>
                    </a:p>
                    <a:p>
                      <a:pPr>
                        <a:lnSpc>
                          <a:spcPct val="115000"/>
                        </a:lnSpc>
                        <a:spcAft>
                          <a:spcPts val="1000"/>
                        </a:spcAft>
                      </a:pPr>
                      <a:r>
                        <a:rPr lang="es-MX" sz="700" dirty="0">
                          <a:effectLst/>
                        </a:rPr>
                        <a:t> </a:t>
                      </a:r>
                      <a:endParaRPr lang="es-MX" sz="1200" dirty="0">
                        <a:effectLst/>
                        <a:latin typeface="Calibri"/>
                        <a:ea typeface="Calibri"/>
                        <a:cs typeface="Times New Roman"/>
                      </a:endParaRPr>
                    </a:p>
                  </a:txBody>
                  <a:tcPr marL="0" marR="0" marT="0" marB="0" anchor="ctr"/>
                </a:tc>
                <a:extLst>
                  <a:ext uri="{0D108BD9-81ED-4DB2-BD59-A6C34878D82A}">
                    <a16:rowId xmlns:a16="http://schemas.microsoft.com/office/drawing/2014/main" val="488566599"/>
                  </a:ext>
                </a:extLst>
              </a:tr>
            </a:tbl>
          </a:graphicData>
        </a:graphic>
      </p:graphicFrame>
      <p:graphicFrame>
        <p:nvGraphicFramePr>
          <p:cNvPr id="18" name="Tabla 17"/>
          <p:cNvGraphicFramePr>
            <a:graphicFrameLocks noGrp="1"/>
          </p:cNvGraphicFramePr>
          <p:nvPr>
            <p:extLst>
              <p:ext uri="{D42A27DB-BD31-4B8C-83A1-F6EECF244321}">
                <p14:modId xmlns:p14="http://schemas.microsoft.com/office/powerpoint/2010/main" val="2098897216"/>
              </p:ext>
            </p:extLst>
          </p:nvPr>
        </p:nvGraphicFramePr>
        <p:xfrm>
          <a:off x="7591960" y="474865"/>
          <a:ext cx="2358553" cy="138844"/>
        </p:xfrm>
        <a:graphic>
          <a:graphicData uri="http://schemas.openxmlformats.org/drawingml/2006/table">
            <a:tbl>
              <a:tblPr>
                <a:tableStyleId>{5940675A-B579-460E-94D1-54222C63F5DA}</a:tableStyleId>
              </a:tblPr>
              <a:tblGrid>
                <a:gridCol w="565311">
                  <a:extLst>
                    <a:ext uri="{9D8B030D-6E8A-4147-A177-3AD203B41FA5}">
                      <a16:colId xmlns:a16="http://schemas.microsoft.com/office/drawing/2014/main" val="1339536432"/>
                    </a:ext>
                  </a:extLst>
                </a:gridCol>
                <a:gridCol w="1793242">
                  <a:extLst>
                    <a:ext uri="{9D8B030D-6E8A-4147-A177-3AD203B41FA5}">
                      <a16:colId xmlns:a16="http://schemas.microsoft.com/office/drawing/2014/main" val="4233966526"/>
                    </a:ext>
                  </a:extLst>
                </a:gridCol>
              </a:tblGrid>
              <a:tr h="138844">
                <a:tc>
                  <a:txBody>
                    <a:bodyPr/>
                    <a:lstStyle/>
                    <a:p>
                      <a:pPr algn="ctr">
                        <a:lnSpc>
                          <a:spcPct val="115000"/>
                        </a:lnSpc>
                        <a:spcAft>
                          <a:spcPts val="1000"/>
                        </a:spcAft>
                      </a:pPr>
                      <a:r>
                        <a:rPr lang="es-MX" sz="700" b="1" spc="25" dirty="0">
                          <a:effectLst/>
                        </a:rPr>
                        <a:t>  FAQ</a:t>
                      </a:r>
                      <a:endParaRPr lang="es-MX" sz="1200" b="1" dirty="0">
                        <a:effectLst/>
                        <a:latin typeface="Calibri"/>
                        <a:ea typeface="Calibri"/>
                        <a:cs typeface="Times New Roman"/>
                      </a:endParaRPr>
                    </a:p>
                  </a:txBody>
                  <a:tcPr marL="0" marR="0" marT="0" marB="0" anchor="ctr"/>
                </a:tc>
                <a:tc>
                  <a:txBody>
                    <a:bodyPr/>
                    <a:lstStyle/>
                    <a:p>
                      <a:pPr algn="ctr">
                        <a:lnSpc>
                          <a:spcPct val="115000"/>
                        </a:lnSpc>
                        <a:spcAft>
                          <a:spcPts val="1000"/>
                        </a:spcAft>
                      </a:pPr>
                      <a:r>
                        <a:rPr lang="es-MX" sz="700" b="1" spc="25" dirty="0">
                          <a:effectLst/>
                        </a:rPr>
                        <a:t>Instrucciones/Soluciones</a:t>
                      </a:r>
                      <a:endParaRPr lang="es-MX" sz="1200" b="1" dirty="0">
                        <a:effectLst/>
                        <a:latin typeface="Calibri"/>
                        <a:ea typeface="Calibri"/>
                        <a:cs typeface="Times New Roman"/>
                      </a:endParaRPr>
                    </a:p>
                  </a:txBody>
                  <a:tcPr marL="0" marR="0" marT="0" marB="0" anchor="ctr"/>
                </a:tc>
                <a:extLst>
                  <a:ext uri="{0D108BD9-81ED-4DB2-BD59-A6C34878D82A}">
                    <a16:rowId xmlns:a16="http://schemas.microsoft.com/office/drawing/2014/main" val="4273787116"/>
                  </a:ext>
                </a:extLst>
              </a:tr>
            </a:tbl>
          </a:graphicData>
        </a:graphic>
      </p:graphicFrame>
      <p:sp>
        <p:nvSpPr>
          <p:cNvPr id="22" name="Rectángulo 21"/>
          <p:cNvSpPr/>
          <p:nvPr/>
        </p:nvSpPr>
        <p:spPr>
          <a:xfrm>
            <a:off x="7545012" y="3643034"/>
            <a:ext cx="2452448" cy="2405787"/>
          </a:xfrm>
          <a:prstGeom prst="rect">
            <a:avLst/>
          </a:prstGeom>
        </p:spPr>
        <p:txBody>
          <a:bodyPr wrap="square">
            <a:spAutoFit/>
          </a:bodyPr>
          <a:lstStyle/>
          <a:p>
            <a:r>
              <a:rPr lang="es-MX" sz="800" b="1" dirty="0" smtClean="0"/>
              <a:t>INSTALACION PROFESIONAL</a:t>
            </a:r>
            <a:r>
              <a:rPr lang="es-MX" sz="800" b="1" dirty="0"/>
              <a:t/>
            </a:r>
            <a:br>
              <a:rPr lang="es-MX" sz="800" b="1" dirty="0"/>
            </a:br>
            <a:r>
              <a:rPr lang="es-MX" sz="800" b="1" dirty="0"/>
              <a:t>Si usa el arnés profesional </a:t>
            </a:r>
            <a:r>
              <a:rPr lang="es-MX" sz="800" b="1" u="sng" dirty="0"/>
              <a:t>NO</a:t>
            </a:r>
            <a:r>
              <a:rPr lang="es-MX" sz="800" b="1" dirty="0"/>
              <a:t> UTILICE el cable OBD, puede dañar su vehículo</a:t>
            </a:r>
            <a:endParaRPr lang="es-MX" sz="800" dirty="0"/>
          </a:p>
          <a:p>
            <a:r>
              <a:rPr lang="es-MX" sz="800" dirty="0"/>
              <a:t>El equipo puede ser instalado por un profesional, en tal caso no se debe utilizar la conexión por OBD, en su lugar se deberá de conectar el arnés para instalación profesional, cuando decida instalar con el arnés profesional tiene la opción de apagar el vehículo, así como la de conectarlo a la bocina del vehículo, además podrá esconderlo en cualquier parte.  Un profesional podrá identificar rápidamente las conexiones con el siguiente diagrama e </a:t>
            </a:r>
            <a:r>
              <a:rPr lang="es-MX" sz="800" dirty="0" smtClean="0"/>
              <a:t>instrucciones</a:t>
            </a:r>
            <a:endParaRPr lang="es-MX" sz="800"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s-MX" sz="800" b="1" i="1" dirty="0"/>
              <a:t>ADVERTENCIA: El arnés profesional solo se utiliza en caso de que lo instale un profesional, y jamás deberá de usarse al mismo tiempo que el cable OBD ya que puede dañar su computadora</a:t>
            </a:r>
            <a:endParaRPr lang="es-MX" sz="800" dirty="0"/>
          </a:p>
          <a:p>
            <a:pPr>
              <a:lnSpc>
                <a:spcPct val="115000"/>
              </a:lnSpc>
              <a:spcAft>
                <a:spcPts val="1000"/>
              </a:spcAft>
            </a:pPr>
            <a:endParaRPr lang="es-MX" sz="8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2" name="Imagen 31"/>
          <p:cNvPicPr/>
          <p:nvPr/>
        </p:nvPicPr>
        <p:blipFill>
          <a:blip r:embed="rId2"/>
          <a:stretch>
            <a:fillRect/>
          </a:stretch>
        </p:blipFill>
        <p:spPr>
          <a:xfrm>
            <a:off x="7950111" y="5835187"/>
            <a:ext cx="1544594" cy="1736782"/>
          </a:xfrm>
          <a:prstGeom prst="rect">
            <a:avLst/>
          </a:prstGeom>
        </p:spPr>
      </p:pic>
      <p:pic>
        <p:nvPicPr>
          <p:cNvPr id="33" name="Imagen 32"/>
          <p:cNvPicPr/>
          <p:nvPr/>
        </p:nvPicPr>
        <p:blipFill>
          <a:blip r:embed="rId3"/>
          <a:stretch>
            <a:fillRect/>
          </a:stretch>
        </p:blipFill>
        <p:spPr>
          <a:xfrm>
            <a:off x="9237595" y="5595178"/>
            <a:ext cx="665480" cy="381635"/>
          </a:xfrm>
          <a:prstGeom prst="rect">
            <a:avLst/>
          </a:prstGeom>
        </p:spPr>
      </p:pic>
      <p:graphicFrame>
        <p:nvGraphicFramePr>
          <p:cNvPr id="4" name="Tabla 3"/>
          <p:cNvGraphicFramePr>
            <a:graphicFrameLocks noGrp="1"/>
          </p:cNvGraphicFramePr>
          <p:nvPr>
            <p:extLst>
              <p:ext uri="{D42A27DB-BD31-4B8C-83A1-F6EECF244321}">
                <p14:modId xmlns:p14="http://schemas.microsoft.com/office/powerpoint/2010/main" val="2348817789"/>
              </p:ext>
            </p:extLst>
          </p:nvPr>
        </p:nvGraphicFramePr>
        <p:xfrm>
          <a:off x="141426" y="5810639"/>
          <a:ext cx="2358554" cy="404566"/>
        </p:xfrm>
        <a:graphic>
          <a:graphicData uri="http://schemas.openxmlformats.org/drawingml/2006/table">
            <a:tbl>
              <a:tblPr firstRow="1" firstCol="1" bandRow="1">
                <a:tableStyleId>{5940675A-B579-460E-94D1-54222C63F5DA}</a:tableStyleId>
              </a:tblPr>
              <a:tblGrid>
                <a:gridCol w="884739">
                  <a:extLst>
                    <a:ext uri="{9D8B030D-6E8A-4147-A177-3AD203B41FA5}">
                      <a16:colId xmlns:a16="http://schemas.microsoft.com/office/drawing/2014/main" val="426798949"/>
                    </a:ext>
                  </a:extLst>
                </a:gridCol>
                <a:gridCol w="624324">
                  <a:extLst>
                    <a:ext uri="{9D8B030D-6E8A-4147-A177-3AD203B41FA5}">
                      <a16:colId xmlns:a16="http://schemas.microsoft.com/office/drawing/2014/main" val="4010725875"/>
                    </a:ext>
                  </a:extLst>
                </a:gridCol>
                <a:gridCol w="346846">
                  <a:extLst>
                    <a:ext uri="{9D8B030D-6E8A-4147-A177-3AD203B41FA5}">
                      <a16:colId xmlns:a16="http://schemas.microsoft.com/office/drawing/2014/main" val="859140694"/>
                    </a:ext>
                  </a:extLst>
                </a:gridCol>
                <a:gridCol w="502645">
                  <a:extLst>
                    <a:ext uri="{9D8B030D-6E8A-4147-A177-3AD203B41FA5}">
                      <a16:colId xmlns:a16="http://schemas.microsoft.com/office/drawing/2014/main" val="3377788779"/>
                    </a:ext>
                  </a:extLst>
                </a:gridCol>
              </a:tblGrid>
              <a:tr h="404566">
                <a:tc>
                  <a:txBody>
                    <a:bodyPr/>
                    <a:lstStyle/>
                    <a:p>
                      <a:pPr>
                        <a:lnSpc>
                          <a:spcPct val="115000"/>
                        </a:lnSpc>
                        <a:spcAft>
                          <a:spcPts val="0"/>
                        </a:spcAft>
                      </a:pPr>
                      <a:r>
                        <a:rPr lang="es-MX" sz="600" dirty="0" smtClean="0">
                          <a:effectLst/>
                        </a:rPr>
                        <a:t>Activar</a:t>
                      </a:r>
                      <a:r>
                        <a:rPr lang="es-MX" sz="600" baseline="0" dirty="0" smtClean="0">
                          <a:effectLst/>
                        </a:rPr>
                        <a:t> </a:t>
                      </a:r>
                      <a:r>
                        <a:rPr lang="es-MX" sz="600" baseline="0" dirty="0" err="1" smtClean="0">
                          <a:effectLst/>
                        </a:rPr>
                        <a:t>microfono</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smtClean="0">
                          <a:effectLst/>
                        </a:rPr>
                        <a:t>monitor+password</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smtClean="0">
                          <a:effectLst/>
                        </a:rPr>
                        <a:t>monitor123456</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smtClean="0">
                          <a:effectLst/>
                        </a:rPr>
                        <a:t>monitor </a:t>
                      </a:r>
                      <a:r>
                        <a:rPr lang="es-MX" sz="600" dirty="0">
                          <a:effectLst/>
                        </a:rPr>
                        <a:t>ok</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4024102053"/>
                  </a:ext>
                </a:extLst>
              </a:tr>
            </a:tbl>
          </a:graphicData>
        </a:graphic>
      </p:graphicFrame>
      <p:graphicFrame>
        <p:nvGraphicFramePr>
          <p:cNvPr id="9" name="Tabla 8"/>
          <p:cNvGraphicFramePr>
            <a:graphicFrameLocks noGrp="1"/>
          </p:cNvGraphicFramePr>
          <p:nvPr>
            <p:extLst>
              <p:ext uri="{D42A27DB-BD31-4B8C-83A1-F6EECF244321}">
                <p14:modId xmlns:p14="http://schemas.microsoft.com/office/powerpoint/2010/main" val="1643683879"/>
              </p:ext>
            </p:extLst>
          </p:nvPr>
        </p:nvGraphicFramePr>
        <p:xfrm>
          <a:off x="144016" y="6215205"/>
          <a:ext cx="2358554" cy="404566"/>
        </p:xfrm>
        <a:graphic>
          <a:graphicData uri="http://schemas.openxmlformats.org/drawingml/2006/table">
            <a:tbl>
              <a:tblPr firstRow="1" firstCol="1" bandRow="1">
                <a:tableStyleId>{5940675A-B579-460E-94D1-54222C63F5DA}</a:tableStyleId>
              </a:tblPr>
              <a:tblGrid>
                <a:gridCol w="884739">
                  <a:extLst>
                    <a:ext uri="{9D8B030D-6E8A-4147-A177-3AD203B41FA5}">
                      <a16:colId xmlns:a16="http://schemas.microsoft.com/office/drawing/2014/main" val="426798949"/>
                    </a:ext>
                  </a:extLst>
                </a:gridCol>
                <a:gridCol w="624324">
                  <a:extLst>
                    <a:ext uri="{9D8B030D-6E8A-4147-A177-3AD203B41FA5}">
                      <a16:colId xmlns:a16="http://schemas.microsoft.com/office/drawing/2014/main" val="4010725875"/>
                    </a:ext>
                  </a:extLst>
                </a:gridCol>
                <a:gridCol w="346846">
                  <a:extLst>
                    <a:ext uri="{9D8B030D-6E8A-4147-A177-3AD203B41FA5}">
                      <a16:colId xmlns:a16="http://schemas.microsoft.com/office/drawing/2014/main" val="859140694"/>
                    </a:ext>
                  </a:extLst>
                </a:gridCol>
                <a:gridCol w="502645">
                  <a:extLst>
                    <a:ext uri="{9D8B030D-6E8A-4147-A177-3AD203B41FA5}">
                      <a16:colId xmlns:a16="http://schemas.microsoft.com/office/drawing/2014/main" val="3377788779"/>
                    </a:ext>
                  </a:extLst>
                </a:gridCol>
              </a:tblGrid>
              <a:tr h="404566">
                <a:tc>
                  <a:txBody>
                    <a:bodyPr/>
                    <a:lstStyle/>
                    <a:p>
                      <a:pPr>
                        <a:lnSpc>
                          <a:spcPct val="115000"/>
                        </a:lnSpc>
                        <a:spcAft>
                          <a:spcPts val="0"/>
                        </a:spcAft>
                      </a:pPr>
                      <a:r>
                        <a:rPr lang="es-MX" sz="600" dirty="0" smtClean="0">
                          <a:effectLst/>
                        </a:rPr>
                        <a:t>Desactivar</a:t>
                      </a:r>
                      <a:r>
                        <a:rPr lang="es-MX" sz="600" baseline="0" dirty="0" smtClean="0">
                          <a:effectLst/>
                        </a:rPr>
                        <a:t> </a:t>
                      </a:r>
                      <a:r>
                        <a:rPr lang="es-MX" sz="600" baseline="0" dirty="0" err="1" smtClean="0">
                          <a:effectLst/>
                        </a:rPr>
                        <a:t>microfono</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smtClean="0">
                          <a:effectLst/>
                        </a:rPr>
                        <a:t>tracker+password</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smtClean="0">
                          <a:effectLst/>
                        </a:rPr>
                        <a:t>tracker123456</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tc>
                  <a:txBody>
                    <a:bodyPr/>
                    <a:lstStyle/>
                    <a:p>
                      <a:pPr>
                        <a:lnSpc>
                          <a:spcPct val="115000"/>
                        </a:lnSpc>
                        <a:spcAft>
                          <a:spcPts val="0"/>
                        </a:spcAft>
                      </a:pPr>
                      <a:r>
                        <a:rPr lang="es-MX" sz="600" dirty="0" err="1" smtClean="0">
                          <a:effectLst/>
                        </a:rPr>
                        <a:t>tracker</a:t>
                      </a:r>
                      <a:r>
                        <a:rPr lang="es-MX" sz="600" dirty="0" smtClean="0">
                          <a:effectLst/>
                        </a:rPr>
                        <a:t> </a:t>
                      </a:r>
                      <a:r>
                        <a:rPr lang="es-MX" sz="600" dirty="0">
                          <a:effectLst/>
                        </a:rPr>
                        <a:t>ok</a:t>
                      </a:r>
                      <a:endParaRPr lang="es-MX" sz="600" dirty="0">
                        <a:effectLst/>
                        <a:latin typeface="Calibri" panose="020F0502020204030204" pitchFamily="34" charset="0"/>
                        <a:ea typeface="Calibri" panose="020F0502020204030204" pitchFamily="34" charset="0"/>
                        <a:cs typeface="Times New Roman" panose="02020603050405020304" pitchFamily="18" charset="0"/>
                      </a:endParaRPr>
                    </a:p>
                  </a:txBody>
                  <a:tcPr marL="65418" marR="65418" marT="0" marB="0" anchor="ctr"/>
                </a:tc>
                <a:extLst>
                  <a:ext uri="{0D108BD9-81ED-4DB2-BD59-A6C34878D82A}">
                    <a16:rowId xmlns:a16="http://schemas.microsoft.com/office/drawing/2014/main" val="4024102053"/>
                  </a:ext>
                </a:extLst>
              </a:tr>
            </a:tbl>
          </a:graphicData>
        </a:graphic>
      </p:graphicFrame>
    </p:spTree>
    <p:extLst>
      <p:ext uri="{BB962C8B-B14F-4D97-AF65-F5344CB8AC3E}">
        <p14:creationId xmlns:p14="http://schemas.microsoft.com/office/powerpoint/2010/main" val="141982796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2349</TotalTime>
  <Words>1179</Words>
  <Application>Microsoft Office PowerPoint</Application>
  <PresentationFormat>Personalizado</PresentationFormat>
  <Paragraphs>168</Paragraphs>
  <Slides>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vt:i4>
      </vt:variant>
    </vt:vector>
  </HeadingPairs>
  <TitlesOfParts>
    <vt:vector size="7" baseType="lpstr">
      <vt:lpstr>Arial</vt:lpstr>
      <vt:lpstr>Calibri</vt:lpstr>
      <vt:lpstr>Times New Roman</vt:lpstr>
      <vt:lpstr>Wingdings</vt:lpstr>
      <vt:lpstr>Tema de Office</vt:lpstr>
      <vt:lpstr>Presentación de PowerPoint</vt:lpstr>
      <vt:lpstr>Presentación de PowerPoint</vt:lpstr>
    </vt:vector>
  </TitlesOfParts>
  <Company>Lobillo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diana</dc:creator>
  <cp:lastModifiedBy>usuario</cp:lastModifiedBy>
  <cp:revision>57</cp:revision>
  <cp:lastPrinted>2018-05-04T18:55:11Z</cp:lastPrinted>
  <dcterms:created xsi:type="dcterms:W3CDTF">2018-01-23T18:30:19Z</dcterms:created>
  <dcterms:modified xsi:type="dcterms:W3CDTF">2018-06-27T18:52:40Z</dcterms:modified>
</cp:coreProperties>
</file>